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816" r:id="rId2"/>
    <p:sldMasterId id="2147483875" r:id="rId3"/>
  </p:sldMasterIdLst>
  <p:sldIdLst>
    <p:sldId id="256" r:id="rId4"/>
    <p:sldId id="257" r:id="rId5"/>
    <p:sldId id="259" r:id="rId6"/>
    <p:sldId id="277" r:id="rId7"/>
    <p:sldId id="260" r:id="rId8"/>
    <p:sldId id="261" r:id="rId9"/>
    <p:sldId id="262" r:id="rId10"/>
    <p:sldId id="263" r:id="rId11"/>
    <p:sldId id="268" r:id="rId12"/>
    <p:sldId id="267" r:id="rId13"/>
    <p:sldId id="286" r:id="rId14"/>
    <p:sldId id="269" r:id="rId15"/>
    <p:sldId id="265" r:id="rId16"/>
    <p:sldId id="266" r:id="rId17"/>
    <p:sldId id="270" r:id="rId18"/>
    <p:sldId id="282" r:id="rId19"/>
    <p:sldId id="285" r:id="rId20"/>
    <p:sldId id="278" r:id="rId21"/>
    <p:sldId id="271" r:id="rId22"/>
    <p:sldId id="283" r:id="rId23"/>
    <p:sldId id="284" r:id="rId24"/>
    <p:sldId id="287" r:id="rId25"/>
    <p:sldId id="273" r:id="rId26"/>
    <p:sldId id="274" r:id="rId27"/>
    <p:sldId id="275" r:id="rId28"/>
    <p:sldId id="276" r:id="rId29"/>
    <p:sldId id="279" r:id="rId30"/>
    <p:sldId id="280" r:id="rId31"/>
    <p:sldId id="281" r:id="rId32"/>
    <p:sldId id="288" r:id="rId3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8679"/>
    <a:srgbClr val="835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baseline="0" dirty="0"/>
              <a:t>felekezet szerinti megoszlás </a:t>
            </a:r>
            <a:endParaRPr lang="hu-H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8.5452557782269664E-2"/>
          <c:y val="0.19891258384368621"/>
          <c:w val="0.78187272570924127"/>
          <c:h val="0.7855435258092738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0.2148147419072616"/>
                  <c:y val="6.3579031787693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323512685914255"/>
                  <c:y val="-0.2068573199183436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1338057742782152"/>
                  <c:y val="0.1812077136191308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Munka1!$A$39:$C$39</c:f>
              <c:strCache>
                <c:ptCount val="3"/>
                <c:pt idx="0">
                  <c:v>Római katólikus</c:v>
                </c:pt>
                <c:pt idx="1">
                  <c:v>Görög katólikus</c:v>
                </c:pt>
                <c:pt idx="2">
                  <c:v>Református</c:v>
                </c:pt>
              </c:strCache>
            </c:strRef>
          </c:cat>
          <c:val>
            <c:numRef>
              <c:f>Munka1!$A$40:$C$40</c:f>
              <c:numCache>
                <c:formatCode>General</c:formatCode>
                <c:ptCount val="3"/>
                <c:pt idx="0">
                  <c:v>1104</c:v>
                </c:pt>
                <c:pt idx="1">
                  <c:v>1043</c:v>
                </c:pt>
                <c:pt idx="2">
                  <c:v>501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833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8627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923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356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94073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3962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5134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547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59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34489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463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61030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75239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0684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2467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586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475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447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1041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651642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4464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914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7765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1727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83723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9585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2314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0573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64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0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575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5177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286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5937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3183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C6A1BDC-D1C2-48CE-BE0A-394B477ECE04}" type="datetimeFigureOut">
              <a:rPr lang="hu-HU" smtClean="0"/>
              <a:t>2017.04.03.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79C4B05-A78D-4BF7-80DF-19E770BF40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811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Kállósemjén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760632" y="4018208"/>
            <a:ext cx="4262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>
                <a:solidFill>
                  <a:schemeClr val="bg1"/>
                </a:solidFill>
              </a:rPr>
              <a:t>A mi világunk</a:t>
            </a:r>
            <a:endParaRPr lang="hu-H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2587" y="128350"/>
            <a:ext cx="9875520" cy="1356360"/>
          </a:xfrm>
        </p:spPr>
        <p:txBody>
          <a:bodyPr/>
          <a:lstStyle/>
          <a:p>
            <a:pPr algn="ctr"/>
            <a:r>
              <a:rPr lang="hu-HU" b="1" i="1" dirty="0" smtClean="0">
                <a:solidFill>
                  <a:schemeClr val="accent2"/>
                </a:solidFill>
              </a:rPr>
              <a:t>Már ez is történelem</a:t>
            </a:r>
            <a:endParaRPr lang="hu-HU" b="1" i="1" dirty="0">
              <a:solidFill>
                <a:schemeClr val="accent2"/>
              </a:solidFill>
            </a:endParaRPr>
          </a:p>
        </p:txBody>
      </p:sp>
      <p:sp>
        <p:nvSpPr>
          <p:cNvPr id="4" name="Felhő 3"/>
          <p:cNvSpPr/>
          <p:nvPr/>
        </p:nvSpPr>
        <p:spPr>
          <a:xfrm rot="367521">
            <a:off x="4097555" y="1400897"/>
            <a:ext cx="3747827" cy="1476356"/>
          </a:xfrm>
          <a:prstGeom prst="cloud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1952. -</a:t>
            </a:r>
            <a:r>
              <a:rPr lang="hu-HU" dirty="0">
                <a:solidFill>
                  <a:schemeClr val="tx1"/>
                </a:solidFill>
              </a:rPr>
              <a:t>1961 </a:t>
            </a:r>
            <a:r>
              <a:rPr lang="hu-HU" dirty="0" smtClean="0">
                <a:solidFill>
                  <a:schemeClr val="tx1"/>
                </a:solidFill>
              </a:rPr>
              <a:t>mezőgazdaság szocialista </a:t>
            </a:r>
            <a:r>
              <a:rPr lang="hu-HU" dirty="0">
                <a:solidFill>
                  <a:schemeClr val="tx1"/>
                </a:solidFill>
              </a:rPr>
              <a:t>átszervezése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</a:rPr>
              <a:t>(Petőfi Tsz, Új Élet Tsz.) 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8" name="Felhő 7"/>
          <p:cNvSpPr/>
          <p:nvPr/>
        </p:nvSpPr>
        <p:spPr>
          <a:xfrm rot="1614821">
            <a:off x="8596068" y="4633852"/>
            <a:ext cx="2918794" cy="1603810"/>
          </a:xfrm>
          <a:prstGeom prst="cloud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1960-as évek a településen a  villamos hálózat kiépítése.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9" name="Felhő 8"/>
          <p:cNvSpPr/>
          <p:nvPr/>
        </p:nvSpPr>
        <p:spPr>
          <a:xfrm rot="20851893">
            <a:off x="168604" y="1840224"/>
            <a:ext cx="3321588" cy="1688348"/>
          </a:xfrm>
          <a:prstGeom prst="cloud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1969 végén a községben 804 rádiókészüléket és 308 tévé előfizetőt tartottak nyilván. 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0" name="Felhő 9"/>
          <p:cNvSpPr/>
          <p:nvPr/>
        </p:nvSpPr>
        <p:spPr>
          <a:xfrm rot="19815608">
            <a:off x="263955" y="4194537"/>
            <a:ext cx="3735977" cy="1952578"/>
          </a:xfrm>
          <a:prstGeom prst="cloud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Elekterfém Ktsz és az Új Élet Tsz az 1980-as években több mint 200 embert foglalkoztatott.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1" name="Felhő 10"/>
          <p:cNvSpPr/>
          <p:nvPr/>
        </p:nvSpPr>
        <p:spPr>
          <a:xfrm rot="1222664">
            <a:off x="8615428" y="2559181"/>
            <a:ext cx="3374571" cy="1698489"/>
          </a:xfrm>
          <a:prstGeom prst="cloud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Az 1948. évi népszámláláskor a településen 4946 főt írtak össze. 1960-ban 5389-et.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140" y="3763931"/>
            <a:ext cx="4010417" cy="2587077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3981965" y="6278754"/>
            <a:ext cx="440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Az első kállósemjéni futballcsapat 1948-ban.</a:t>
            </a:r>
            <a:endParaRPr lang="hu-HU" dirty="0"/>
          </a:p>
        </p:txBody>
      </p:sp>
      <p:sp>
        <p:nvSpPr>
          <p:cNvPr id="3" name="Felhő 2"/>
          <p:cNvSpPr/>
          <p:nvPr/>
        </p:nvSpPr>
        <p:spPr>
          <a:xfrm>
            <a:off x="425002" y="318553"/>
            <a:ext cx="2653049" cy="1342822"/>
          </a:xfrm>
          <a:prstGeom prst="cloud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Kisdobos és úttörő mozgalom. Egy párt rendszer.</a:t>
            </a:r>
            <a:endParaRPr lang="hu-HU" dirty="0"/>
          </a:p>
        </p:txBody>
      </p:sp>
      <p:sp>
        <p:nvSpPr>
          <p:cNvPr id="5" name="Felhő 4"/>
          <p:cNvSpPr/>
          <p:nvPr/>
        </p:nvSpPr>
        <p:spPr>
          <a:xfrm>
            <a:off x="8425310" y="489396"/>
            <a:ext cx="3450382" cy="1687134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e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8893316" y="643951"/>
            <a:ext cx="2588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90-es évek vezetékes </a:t>
            </a:r>
            <a:r>
              <a:rPr lang="hu-HU" dirty="0" smtClean="0"/>
              <a:t>telefonhálózat, víz, csatornarendszer, gázvezetékek kiépítése.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026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3" grpId="0"/>
      <p:bldP spid="3" grpId="0" animBg="1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040524"/>
          </a:xfrm>
        </p:spPr>
        <p:txBody>
          <a:bodyPr/>
          <a:lstStyle/>
          <a:p>
            <a:r>
              <a:rPr lang="hu-HU" dirty="0" smtClean="0">
                <a:solidFill>
                  <a:schemeClr val="accent2"/>
                </a:solidFill>
              </a:rPr>
              <a:t>A Kállay család</a:t>
            </a: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43000" y="1506551"/>
            <a:ext cx="7328338" cy="4810165"/>
          </a:xfrm>
        </p:spPr>
        <p:txBody>
          <a:bodyPr>
            <a:normAutofit fontScale="85000" lnSpcReduction="10000"/>
          </a:bodyPr>
          <a:lstStyle/>
          <a:p>
            <a:pPr marL="45720" indent="0">
              <a:buNone/>
            </a:pPr>
            <a:r>
              <a:rPr lang="hu-HU" sz="2100" dirty="0">
                <a:solidFill>
                  <a:schemeClr val="tx1"/>
                </a:solidFill>
              </a:rPr>
              <a:t>A Kállay család egyike legrégibb ősnemes családjainknak, mely eredetét a száznyolc ős nemzetség egyikéből, a Balog-Semjén (</a:t>
            </a:r>
            <a:r>
              <a:rPr lang="hu-HU" sz="2100" dirty="0" err="1">
                <a:solidFill>
                  <a:schemeClr val="tx1"/>
                </a:solidFill>
              </a:rPr>
              <a:t>Bolok-Simián</a:t>
            </a:r>
            <a:r>
              <a:rPr lang="hu-HU" sz="2100" dirty="0">
                <a:solidFill>
                  <a:schemeClr val="tx1"/>
                </a:solidFill>
              </a:rPr>
              <a:t>) </a:t>
            </a:r>
            <a:r>
              <a:rPr lang="hu-HU" sz="2100" dirty="0" err="1" smtClean="0">
                <a:solidFill>
                  <a:schemeClr val="tx1"/>
                </a:solidFill>
              </a:rPr>
              <a:t>nemzetség-ből</a:t>
            </a:r>
            <a:r>
              <a:rPr lang="hu-HU" sz="2100" dirty="0" smtClean="0">
                <a:solidFill>
                  <a:schemeClr val="tx1"/>
                </a:solidFill>
              </a:rPr>
              <a:t> származtatják.</a:t>
            </a:r>
          </a:p>
          <a:p>
            <a:pPr marL="45720" indent="0">
              <a:buNone/>
            </a:pPr>
            <a:r>
              <a:rPr lang="hu-HU" sz="2100" u="sng" dirty="0">
                <a:solidFill>
                  <a:schemeClr val="tx1"/>
                </a:solidFill>
              </a:rPr>
              <a:t>A családnév </a:t>
            </a:r>
            <a:r>
              <a:rPr lang="hu-HU" sz="2100" u="sng" dirty="0" smtClean="0">
                <a:solidFill>
                  <a:schemeClr val="tx1"/>
                </a:solidFill>
              </a:rPr>
              <a:t>eredete:</a:t>
            </a:r>
            <a:r>
              <a:rPr lang="hu-HU" sz="2100" u="sng" dirty="0">
                <a:solidFill>
                  <a:schemeClr val="tx1"/>
                </a:solidFill>
              </a:rPr>
              <a:t>A </a:t>
            </a:r>
            <a:r>
              <a:rPr lang="hu-HU" sz="2100" dirty="0">
                <a:solidFill>
                  <a:schemeClr val="tx1"/>
                </a:solidFill>
              </a:rPr>
              <a:t>"</a:t>
            </a:r>
            <a:r>
              <a:rPr lang="hu-HU" sz="2100" dirty="0" err="1">
                <a:solidFill>
                  <a:schemeClr val="tx1"/>
                </a:solidFill>
              </a:rPr>
              <a:t>kál</a:t>
            </a:r>
            <a:r>
              <a:rPr lang="hu-HU" sz="2100" dirty="0">
                <a:solidFill>
                  <a:schemeClr val="tx1"/>
                </a:solidFill>
              </a:rPr>
              <a:t>" szó régen nagyot, a "</a:t>
            </a:r>
            <a:r>
              <a:rPr lang="hu-HU" sz="2100" dirty="0" err="1">
                <a:solidFill>
                  <a:schemeClr val="tx1"/>
                </a:solidFill>
              </a:rPr>
              <a:t>kálló</a:t>
            </a:r>
            <a:r>
              <a:rPr lang="hu-HU" sz="2100" dirty="0">
                <a:solidFill>
                  <a:schemeClr val="tx1"/>
                </a:solidFill>
              </a:rPr>
              <a:t>" pedig gyülekezőhelyet </a:t>
            </a:r>
            <a:r>
              <a:rPr lang="hu-HU" sz="2100" dirty="0" smtClean="0">
                <a:solidFill>
                  <a:schemeClr val="tx1"/>
                </a:solidFill>
              </a:rPr>
              <a:t>jelentett.</a:t>
            </a:r>
            <a:r>
              <a:rPr lang="hu-HU" sz="2100" dirty="0">
                <a:solidFill>
                  <a:schemeClr val="tx1"/>
                </a:solidFill>
              </a:rPr>
              <a:t> A Kállay (illetve </a:t>
            </a:r>
            <a:r>
              <a:rPr lang="hu-HU" sz="2100" dirty="0" err="1">
                <a:solidFill>
                  <a:schemeClr val="tx1"/>
                </a:solidFill>
              </a:rPr>
              <a:t>Kallai</a:t>
            </a:r>
            <a:r>
              <a:rPr lang="hu-HU" sz="2100" dirty="0">
                <a:solidFill>
                  <a:schemeClr val="tx1"/>
                </a:solidFill>
              </a:rPr>
              <a:t> és </a:t>
            </a:r>
            <a:r>
              <a:rPr lang="hu-HU" sz="2100" dirty="0" err="1">
                <a:solidFill>
                  <a:schemeClr val="tx1"/>
                </a:solidFill>
              </a:rPr>
              <a:t>Kallaj</a:t>
            </a:r>
            <a:r>
              <a:rPr lang="hu-HU" sz="2100" dirty="0">
                <a:solidFill>
                  <a:schemeClr val="tx1"/>
                </a:solidFill>
              </a:rPr>
              <a:t>) név használata a XVII. században vált általánossá, előtte a család tagjai Kállói, </a:t>
            </a:r>
            <a:r>
              <a:rPr lang="hu-HU" sz="2100" dirty="0" err="1">
                <a:solidFill>
                  <a:schemeClr val="tx1"/>
                </a:solidFill>
              </a:rPr>
              <a:t>Lökös</a:t>
            </a:r>
            <a:r>
              <a:rPr lang="hu-HU" sz="2100" dirty="0">
                <a:solidFill>
                  <a:schemeClr val="tx1"/>
                </a:solidFill>
              </a:rPr>
              <a:t>, Semjéni nevekkel szerepelnek váltakozva különféle </a:t>
            </a:r>
            <a:r>
              <a:rPr lang="hu-HU" sz="2100" dirty="0" smtClean="0">
                <a:solidFill>
                  <a:schemeClr val="tx1"/>
                </a:solidFill>
              </a:rPr>
              <a:t>iratokban.</a:t>
            </a:r>
          </a:p>
          <a:p>
            <a:pPr marL="45720" indent="0">
              <a:buNone/>
            </a:pPr>
            <a:r>
              <a:rPr lang="hu-HU" sz="1700" b="1" u="sng" dirty="0">
                <a:solidFill>
                  <a:schemeClr val="tx1"/>
                </a:solidFill>
              </a:rPr>
              <a:t>Kállay Ödön </a:t>
            </a:r>
            <a:r>
              <a:rPr lang="hu-HU" sz="1700" dirty="0">
                <a:solidFill>
                  <a:schemeClr val="tx1"/>
                </a:solidFill>
              </a:rPr>
              <a:t>(Napkor, 1815 – </a:t>
            </a:r>
            <a:r>
              <a:rPr lang="hu-HU" sz="1700" b="1" i="1" dirty="0">
                <a:solidFill>
                  <a:schemeClr val="tx1"/>
                </a:solidFill>
              </a:rPr>
              <a:t>Kiscsere</a:t>
            </a:r>
            <a:r>
              <a:rPr lang="hu-HU" sz="1700" dirty="0">
                <a:solidFill>
                  <a:schemeClr val="tx1"/>
                </a:solidFill>
              </a:rPr>
              <a:t>, 1879), szabolcsi főszolgabíró, </a:t>
            </a:r>
            <a:r>
              <a:rPr lang="hu-HU" sz="1700" dirty="0" smtClean="0">
                <a:solidFill>
                  <a:schemeClr val="tx1"/>
                </a:solidFill>
              </a:rPr>
              <a:t>1948-49-ben </a:t>
            </a:r>
            <a:r>
              <a:rPr lang="hu-HU" sz="1700" dirty="0">
                <a:solidFill>
                  <a:schemeClr val="tx1"/>
                </a:solidFill>
              </a:rPr>
              <a:t>Székesfehérváron, majd Komáromban </a:t>
            </a:r>
            <a:r>
              <a:rPr lang="hu-HU" sz="1700" dirty="0" smtClean="0">
                <a:solidFill>
                  <a:schemeClr val="tx1"/>
                </a:solidFill>
              </a:rPr>
              <a:t>kormánybiztos.</a:t>
            </a:r>
          </a:p>
          <a:p>
            <a:pPr marL="45720" indent="0">
              <a:buNone/>
            </a:pPr>
            <a:r>
              <a:rPr lang="hu-HU" sz="1700" b="1" u="sng" dirty="0">
                <a:solidFill>
                  <a:schemeClr val="tx1"/>
                </a:solidFill>
              </a:rPr>
              <a:t>Kállay Béni </a:t>
            </a:r>
            <a:r>
              <a:rPr lang="hu-HU" sz="1700" dirty="0">
                <a:solidFill>
                  <a:schemeClr val="tx1"/>
                </a:solidFill>
              </a:rPr>
              <a:t>(Pest, 1839 - Bécs, 1903), politikus, történész, az Osztrák–Magyar Monarchia közös </a:t>
            </a:r>
            <a:r>
              <a:rPr lang="hu-HU" sz="1700" i="1" dirty="0">
                <a:solidFill>
                  <a:schemeClr val="tx1"/>
                </a:solidFill>
              </a:rPr>
              <a:t>pénzügyminisztere</a:t>
            </a:r>
            <a:r>
              <a:rPr lang="hu-HU" sz="1700" dirty="0">
                <a:solidFill>
                  <a:schemeClr val="tx1"/>
                </a:solidFill>
              </a:rPr>
              <a:t>, </a:t>
            </a:r>
            <a:r>
              <a:rPr lang="hu-HU" sz="1700" dirty="0" smtClean="0">
                <a:solidFill>
                  <a:schemeClr val="tx1"/>
                </a:solidFill>
              </a:rPr>
              <a:t>Bosznia kormányzója</a:t>
            </a:r>
          </a:p>
          <a:p>
            <a:pPr marL="45720" indent="0">
              <a:buNone/>
            </a:pPr>
            <a:r>
              <a:rPr lang="hu-HU" sz="1700" b="1" u="sng" dirty="0">
                <a:solidFill>
                  <a:schemeClr val="tx1"/>
                </a:solidFill>
              </a:rPr>
              <a:t>Kállay András </a:t>
            </a:r>
            <a:r>
              <a:rPr lang="hu-HU" sz="1700" dirty="0">
                <a:solidFill>
                  <a:schemeClr val="tx1"/>
                </a:solidFill>
              </a:rPr>
              <a:t>(Napkor, 1839 – Nyíregyháza, 1921) főispán, író, Kállay Miklós miniszterelnök apja</a:t>
            </a:r>
            <a:endParaRPr lang="hu-HU" sz="17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u-HU" sz="1700" b="1" u="sng" dirty="0">
                <a:solidFill>
                  <a:schemeClr val="tx1"/>
                </a:solidFill>
              </a:rPr>
              <a:t>Kállay Albert </a:t>
            </a:r>
            <a:r>
              <a:rPr lang="hu-HU" sz="1700" dirty="0">
                <a:solidFill>
                  <a:schemeClr val="tx1"/>
                </a:solidFill>
              </a:rPr>
              <a:t>(</a:t>
            </a:r>
            <a:r>
              <a:rPr lang="hu-HU" sz="1700" b="1" i="1" dirty="0">
                <a:solidFill>
                  <a:schemeClr val="tx1"/>
                </a:solidFill>
              </a:rPr>
              <a:t>Kállósemjén</a:t>
            </a:r>
            <a:r>
              <a:rPr lang="hu-HU" sz="1700" i="1" dirty="0">
                <a:solidFill>
                  <a:schemeClr val="tx1"/>
                </a:solidFill>
              </a:rPr>
              <a:t>, </a:t>
            </a:r>
            <a:r>
              <a:rPr lang="hu-HU" sz="1700" dirty="0">
                <a:solidFill>
                  <a:schemeClr val="tx1"/>
                </a:solidFill>
              </a:rPr>
              <a:t>1843 – Szeged, 1922) szegedi, hódmezővásárhelyi és szabadkai főispán. Nevéhez főződik az 1879-es nagy szegedi árvíz utáni helyreállítás irányítása.</a:t>
            </a:r>
            <a:endParaRPr lang="hu-HU" sz="17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u-HU" sz="1700" b="1" u="sng" dirty="0">
                <a:solidFill>
                  <a:schemeClr val="tx1"/>
                </a:solidFill>
              </a:rPr>
              <a:t>Dr. Kállay Rudolf </a:t>
            </a:r>
            <a:r>
              <a:rPr lang="hu-HU" sz="1700" dirty="0">
                <a:solidFill>
                  <a:schemeClr val="tx1"/>
                </a:solidFill>
              </a:rPr>
              <a:t>(</a:t>
            </a:r>
            <a:r>
              <a:rPr lang="hu-HU" sz="1700" b="1" i="1" dirty="0">
                <a:solidFill>
                  <a:schemeClr val="tx1"/>
                </a:solidFill>
              </a:rPr>
              <a:t>Kiscsere, </a:t>
            </a:r>
            <a:r>
              <a:rPr lang="hu-HU" sz="1700" dirty="0">
                <a:solidFill>
                  <a:schemeClr val="tx1"/>
                </a:solidFill>
              </a:rPr>
              <a:t>1853 – Nyíregyháza, 1920), sebész, főorvos, a nyíregyházi Erzsébet Közkórház első igazgatója, a később róla elnevezett orvosi szakkönyvtár alapítója. Lánya, Helén, 1914-ben feleségül ment Kállay Miklóshoz, a későbbi miniszterelnökhöz</a:t>
            </a:r>
            <a:r>
              <a:rPr lang="hu-HU" sz="1700" dirty="0" smtClean="0">
                <a:solidFill>
                  <a:schemeClr val="tx1"/>
                </a:solidFill>
              </a:rPr>
              <a:t>.</a:t>
            </a:r>
          </a:p>
          <a:p>
            <a:pPr marL="45720" indent="0">
              <a:buNone/>
            </a:pPr>
            <a:r>
              <a:rPr lang="hu-HU" sz="1700" b="1" u="sng" dirty="0">
                <a:solidFill>
                  <a:schemeClr val="tx1"/>
                </a:solidFill>
              </a:rPr>
              <a:t>Kállay Miklós </a:t>
            </a:r>
            <a:r>
              <a:rPr lang="hu-HU" sz="1700" dirty="0">
                <a:solidFill>
                  <a:schemeClr val="tx1"/>
                </a:solidFill>
              </a:rPr>
              <a:t>(Nyíregyháza, 1887 - New York, 1967) politikus, miniszterelnök.</a:t>
            </a:r>
            <a:endParaRPr lang="hu-HU" sz="17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u-HU" sz="17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u-HU" sz="1800" dirty="0" smtClean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232" y="2302291"/>
            <a:ext cx="2917961" cy="267961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9354207" y="521365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Kállay címer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37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3000" y="360564"/>
            <a:ext cx="9875520" cy="1356360"/>
          </a:xfrm>
        </p:spPr>
        <p:txBody>
          <a:bodyPr/>
          <a:lstStyle/>
          <a:p>
            <a:r>
              <a:rPr lang="hu-HU" b="1" i="1" dirty="0">
                <a:solidFill>
                  <a:schemeClr val="accent2"/>
                </a:solidFill>
              </a:rPr>
              <a:t>„Kállósemjén miniszterelnöke”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6453" y="1589701"/>
            <a:ext cx="10515600" cy="471747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u-HU" sz="2400" dirty="0" smtClean="0">
                <a:solidFill>
                  <a:schemeClr val="tx1"/>
                </a:solidFill>
              </a:rPr>
              <a:t>Kállay Miklós (1887. január 23- 1967. január 14)</a:t>
            </a:r>
          </a:p>
          <a:p>
            <a:pPr marL="0" indent="0">
              <a:spcBef>
                <a:spcPts val="600"/>
              </a:spcBef>
              <a:buNone/>
            </a:pPr>
            <a:endParaRPr lang="hu-HU" sz="2400" dirty="0" smtClean="0">
              <a:solidFill>
                <a:schemeClr val="tx1"/>
              </a:solidFill>
            </a:endParaRPr>
          </a:p>
          <a:p>
            <a:pPr marL="0" indent="0">
              <a:lnSpc>
                <a:spcPts val="1600"/>
              </a:lnSpc>
              <a:spcBef>
                <a:spcPts val="600"/>
              </a:spcBef>
              <a:buNone/>
            </a:pPr>
            <a:r>
              <a:rPr lang="hu-HU" sz="2400" dirty="0">
                <a:solidFill>
                  <a:schemeClr val="tx1"/>
                </a:solidFill>
              </a:rPr>
              <a:t>„Sok minden megváltozhat, és kell is a változás</a:t>
            </a:r>
            <a:r>
              <a:rPr lang="hu-HU" sz="2400" dirty="0" smtClean="0">
                <a:solidFill>
                  <a:schemeClr val="tx1"/>
                </a:solidFill>
              </a:rPr>
              <a:t>,</a:t>
            </a:r>
          </a:p>
          <a:p>
            <a:pPr marL="0" indent="0">
              <a:lnSpc>
                <a:spcPts val="1600"/>
              </a:lnSpc>
              <a:spcBef>
                <a:spcPts val="600"/>
              </a:spcBef>
              <a:buNone/>
            </a:pP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>
                <a:solidFill>
                  <a:schemeClr val="tx1"/>
                </a:solidFill>
              </a:rPr>
              <a:t>de az a viszony, az a szeretet, amely </a:t>
            </a:r>
            <a:r>
              <a:rPr lang="hu-HU" sz="2400" dirty="0" smtClean="0">
                <a:solidFill>
                  <a:schemeClr val="tx1"/>
                </a:solidFill>
              </a:rPr>
              <a:t>engem</a:t>
            </a:r>
          </a:p>
          <a:p>
            <a:pPr marL="0" indent="0">
              <a:lnSpc>
                <a:spcPts val="1600"/>
              </a:lnSpc>
              <a:spcBef>
                <a:spcPts val="600"/>
              </a:spcBef>
              <a:buNone/>
            </a:pP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>
                <a:solidFill>
                  <a:schemeClr val="tx1"/>
                </a:solidFill>
              </a:rPr>
              <a:t>Kállósemjénhez, Szabolcs vármegyéhez fűz</a:t>
            </a:r>
            <a:r>
              <a:rPr lang="hu-HU" sz="2400" dirty="0" smtClean="0">
                <a:solidFill>
                  <a:schemeClr val="tx1"/>
                </a:solidFill>
              </a:rPr>
              <a:t>,</a:t>
            </a:r>
          </a:p>
          <a:p>
            <a:pPr marL="0" indent="0">
              <a:lnSpc>
                <a:spcPts val="1700"/>
              </a:lnSpc>
              <a:spcBef>
                <a:spcPts val="600"/>
              </a:spcBef>
              <a:buNone/>
            </a:pP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>
                <a:solidFill>
                  <a:schemeClr val="tx1"/>
                </a:solidFill>
              </a:rPr>
              <a:t>nem változik és nem is fog változni soha.” </a:t>
            </a:r>
            <a:r>
              <a:rPr lang="hu-HU" sz="2400" dirty="0" smtClean="0">
                <a:solidFill>
                  <a:schemeClr val="tx1"/>
                </a:solidFill>
              </a:rPr>
              <a:t>											„Kállay Miklós”</a:t>
            </a:r>
            <a:endParaRPr lang="hu-HU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945" y="1584959"/>
            <a:ext cx="3068782" cy="435288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54" y="3624486"/>
            <a:ext cx="3338924" cy="2313356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156854" y="5919485"/>
            <a:ext cx="39377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i="1" dirty="0"/>
              <a:t>Kállay Miklós frissen kinevezett miniszterelnököt 1942 virágvasárnapján Kállósemjénben köszöntő helyi frontharcosok és leventék</a:t>
            </a:r>
            <a:endParaRPr lang="hu-HU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8955851" y="5937842"/>
            <a:ext cx="206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miniszterelnök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0240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solidFill>
                  <a:schemeClr val="accent2"/>
                </a:solidFill>
              </a:rPr>
              <a:t>„Kállósemjén miniszterelnöke”</a:t>
            </a:r>
            <a:endParaRPr lang="hu-HU" b="1" i="1" dirty="0">
              <a:solidFill>
                <a:schemeClr val="accent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2400" dirty="0" smtClean="0">
                <a:solidFill>
                  <a:schemeClr val="tx1"/>
                </a:solidFill>
              </a:rPr>
              <a:t>1921-1929 mintagazdaság létrehozása Kállósemjénben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endParaRPr lang="hu-HU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smtClean="0">
                <a:solidFill>
                  <a:schemeClr val="tx1"/>
                </a:solidFill>
              </a:rPr>
              <a:t>  (szőlő és almatermesztés) </a:t>
            </a:r>
          </a:p>
          <a:p>
            <a:r>
              <a:rPr lang="hu-HU" sz="2400" dirty="0" smtClean="0">
                <a:solidFill>
                  <a:schemeClr val="tx1"/>
                </a:solidFill>
              </a:rPr>
              <a:t>1928 Kereskedelemügyi államtitkár</a:t>
            </a:r>
          </a:p>
          <a:p>
            <a:r>
              <a:rPr lang="hu-HU" sz="2400" dirty="0" smtClean="0">
                <a:solidFill>
                  <a:schemeClr val="tx1"/>
                </a:solidFill>
              </a:rPr>
              <a:t>1932-35 Földművelésügyi miniszter</a:t>
            </a:r>
          </a:p>
          <a:p>
            <a:r>
              <a:rPr lang="hu-HU" sz="2400" dirty="0" smtClean="0">
                <a:solidFill>
                  <a:schemeClr val="tx1"/>
                </a:solidFill>
              </a:rPr>
              <a:t>1937- től Magyar Királyi Öntözésügy Hivatal vezetése</a:t>
            </a:r>
          </a:p>
          <a:p>
            <a:r>
              <a:rPr lang="hu-HU" sz="2400" dirty="0" smtClean="0">
                <a:solidFill>
                  <a:schemeClr val="tx1"/>
                </a:solidFill>
              </a:rPr>
              <a:t>1942 – 1944 a Magyar Királyság  miniszterelnöke</a:t>
            </a:r>
          </a:p>
          <a:p>
            <a:r>
              <a:rPr lang="hu-HU" sz="2400" dirty="0" smtClean="0">
                <a:solidFill>
                  <a:schemeClr val="tx1"/>
                </a:solidFill>
              </a:rPr>
              <a:t>1944-1945 Németországi fogság</a:t>
            </a:r>
          </a:p>
          <a:p>
            <a:r>
              <a:rPr lang="hu-HU" sz="2400" dirty="0" smtClean="0">
                <a:solidFill>
                  <a:schemeClr val="tx1"/>
                </a:solidFill>
              </a:rPr>
              <a:t>1945-1967 emigráció Olaszországba, Amerikába</a:t>
            </a:r>
          </a:p>
          <a:p>
            <a:r>
              <a:rPr lang="hu-HU" sz="2400" dirty="0" smtClean="0">
                <a:solidFill>
                  <a:schemeClr val="tx1"/>
                </a:solidFill>
              </a:rPr>
              <a:t>1993 április 17 újratemetés Kállósemjénben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610" y="1908408"/>
            <a:ext cx="3724448" cy="258046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990610" y="4488872"/>
            <a:ext cx="3724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híres semjéni vörös csemegebor címkéje</a:t>
            </a:r>
          </a:p>
          <a:p>
            <a:pPr algn="ctr"/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653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6927" y="88891"/>
            <a:ext cx="9875520" cy="1356360"/>
          </a:xfrm>
        </p:spPr>
        <p:txBody>
          <a:bodyPr/>
          <a:lstStyle/>
          <a:p>
            <a:pPr algn="ctr"/>
            <a:r>
              <a:rPr lang="hu-HU" b="1" i="1" dirty="0" smtClean="0">
                <a:solidFill>
                  <a:schemeClr val="accent2"/>
                </a:solidFill>
              </a:rPr>
              <a:t>A Kállay család</a:t>
            </a:r>
            <a:endParaRPr lang="hu-HU" b="1" i="1" dirty="0">
              <a:solidFill>
                <a:schemeClr val="accent2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715" y="679457"/>
            <a:ext cx="2393241" cy="165814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17094" y="2399924"/>
            <a:ext cx="32085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/>
              <a:t> A lenyitható fedelű Ford és sofőrje, Béda Mihály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128" y="3816166"/>
            <a:ext cx="2672178" cy="2042607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934757" y="5858773"/>
            <a:ext cx="4257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/>
              <a:t>A kállósemjéni kúria parkjában 1937 novemberében. Balról Kállay Miklós, </a:t>
            </a:r>
            <a:r>
              <a:rPr lang="hu-HU" sz="1200" dirty="0" smtClean="0"/>
              <a:t>középen </a:t>
            </a:r>
            <a:r>
              <a:rPr lang="hu-HU" sz="1200" dirty="0"/>
              <a:t>Kállay András </a:t>
            </a:r>
            <a:r>
              <a:rPr lang="hu-HU" sz="1200" dirty="0" smtClean="0"/>
              <a:t>jobbról </a:t>
            </a:r>
            <a:r>
              <a:rPr lang="hu-HU" sz="1200" dirty="0"/>
              <a:t>Kállay </a:t>
            </a:r>
            <a:r>
              <a:rPr lang="hu-HU" sz="1200" dirty="0" smtClean="0"/>
              <a:t>Kristóf</a:t>
            </a:r>
            <a:r>
              <a:rPr lang="hu-HU" sz="1200" dirty="0"/>
              <a:t>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119" y="342343"/>
            <a:ext cx="1900329" cy="252387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9032119" y="2880545"/>
            <a:ext cx="17860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/>
              <a:t>Kállay Helén (1894–1945)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390" y="1445251"/>
            <a:ext cx="3328122" cy="2230364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3719512" y="3634862"/>
            <a:ext cx="42152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/>
              <a:t>Kállay Miklós családjával a semjéni kúria kertjében, 1942-ben. A miniszterelnök mellett Kristóf fia, testvére, Sarolta, mögötte Kállay Miklósné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03" y="3038311"/>
            <a:ext cx="2496553" cy="208264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489403" y="5236526"/>
            <a:ext cx="26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/>
              <a:t>Kállay Miklós miniszterelnök és nővére sírtáblája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421" y="4386288"/>
            <a:ext cx="2115695" cy="1517540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3762704" y="5858773"/>
            <a:ext cx="36891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/>
              <a:t>Kállay Miklós miniszterelnök kállósemjéni újratemetése (1993. április 17</a:t>
            </a:r>
            <a:r>
              <a:rPr lang="hu-HU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25859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i="1" dirty="0" smtClean="0">
                <a:solidFill>
                  <a:schemeClr val="accent2"/>
                </a:solidFill>
              </a:rPr>
              <a:t>Dr. Lakatos Sarolta</a:t>
            </a:r>
            <a:endParaRPr lang="hu-HU" b="1" i="1" dirty="0">
              <a:solidFill>
                <a:schemeClr val="accent2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lum bright="-40000" contrast="40000"/>
          </a:blip>
          <a:srcRect b="22331"/>
          <a:stretch/>
        </p:blipFill>
        <p:spPr>
          <a:xfrm>
            <a:off x="1060929" y="1965961"/>
            <a:ext cx="4765103" cy="420624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981699" y="1950375"/>
            <a:ext cx="56578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1991-től a </a:t>
            </a:r>
            <a:r>
              <a:rPr lang="hu-HU" b="1" dirty="0"/>
              <a:t>Jósa András Múzeum</a:t>
            </a:r>
            <a:r>
              <a:rPr lang="hu-HU" dirty="0"/>
              <a:t> </a:t>
            </a:r>
            <a:r>
              <a:rPr lang="hu-HU" dirty="0" smtClean="0"/>
              <a:t>munkatársa. </a:t>
            </a:r>
          </a:p>
          <a:p>
            <a:r>
              <a:rPr lang="hu-HU" dirty="0"/>
              <a:t>A</a:t>
            </a:r>
            <a:r>
              <a:rPr lang="hu-HU" dirty="0" smtClean="0"/>
              <a:t> </a:t>
            </a:r>
            <a:r>
              <a:rPr lang="hu-HU" b="1" dirty="0"/>
              <a:t>Kállay-gyűjtemény</a:t>
            </a:r>
            <a:r>
              <a:rPr lang="hu-HU" dirty="0"/>
              <a:t> </a:t>
            </a:r>
            <a:r>
              <a:rPr lang="hu-HU" dirty="0" smtClean="0"/>
              <a:t>igazgatója. </a:t>
            </a:r>
            <a:r>
              <a:rPr lang="hu-HU" dirty="0"/>
              <a:t>Nagy érdeme, hogy az alapító, </a:t>
            </a:r>
            <a:r>
              <a:rPr lang="hu-HU" b="1" dirty="0"/>
              <a:t>Kállay Kristóf</a:t>
            </a:r>
            <a:r>
              <a:rPr lang="hu-HU" dirty="0"/>
              <a:t> nagykövet magyar vonatkozású gyűjteménye teljes egészében </a:t>
            </a:r>
            <a:r>
              <a:rPr lang="hu-HU" b="1" dirty="0"/>
              <a:t>Nyíregyházára</a:t>
            </a:r>
            <a:r>
              <a:rPr lang="hu-HU" dirty="0"/>
              <a:t> került a családi relikviákkal együtt, s gyarapodott más adományozók révén</a:t>
            </a:r>
            <a:r>
              <a:rPr lang="hu-HU" dirty="0" smtClean="0"/>
              <a:t>.  Ezt a gyűjteményt ő rendszerezte és őrizte. Egész életében kutatta a Kállay család történetét, ezt sok írása bizonyítja.</a:t>
            </a:r>
          </a:p>
          <a:p>
            <a:r>
              <a:rPr lang="hu-HU" dirty="0" smtClean="0"/>
              <a:t>Jelentős szerepet játszott a Kállay család és Kállósemjén kapcsolatának fejlődésében. Az általános iskolában a Kállay Kristóf-díj alapításában kezdeményező szerepet vállalt. Gyakran meglátogatta az iskolát különböző rendezvényeken.</a:t>
            </a:r>
          </a:p>
          <a:p>
            <a:r>
              <a:rPr lang="hu-HU" dirty="0" smtClean="0"/>
              <a:t>Emlékét </a:t>
            </a:r>
            <a:r>
              <a:rPr lang="hu-HU" dirty="0"/>
              <a:t>megőrizzük!</a:t>
            </a:r>
          </a:p>
        </p:txBody>
      </p:sp>
    </p:spTree>
    <p:extLst>
      <p:ext uri="{BB962C8B-B14F-4D97-AF65-F5344CB8AC3E}">
        <p14:creationId xmlns:p14="http://schemas.microsoft.com/office/powerpoint/2010/main" val="196105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480561"/>
            <a:ext cx="10236860" cy="176058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i="1" dirty="0" smtClean="0">
                <a:solidFill>
                  <a:schemeClr val="accent2"/>
                </a:solidFill>
              </a:rPr>
              <a:t>Önkormányzat</a:t>
            </a:r>
            <a:endParaRPr lang="hu-HU" b="1" i="1" dirty="0">
              <a:solidFill>
                <a:schemeClr val="accent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3000" y="1845129"/>
            <a:ext cx="10236860" cy="4396013"/>
          </a:xfrm>
        </p:spPr>
        <p:txBody>
          <a:bodyPr numCol="2">
            <a:normAutofit/>
          </a:bodyPr>
          <a:lstStyle/>
          <a:p>
            <a:pPr marL="45720" indent="0">
              <a:buNone/>
            </a:pPr>
            <a:r>
              <a:rPr lang="hu-HU" b="1" i="1" dirty="0" smtClean="0">
                <a:solidFill>
                  <a:schemeClr val="tx1"/>
                </a:solidFill>
              </a:rPr>
              <a:t>Kállósemjén </a:t>
            </a:r>
            <a:r>
              <a:rPr lang="hu-HU" b="1" i="1" dirty="0">
                <a:solidFill>
                  <a:schemeClr val="tx1"/>
                </a:solidFill>
              </a:rPr>
              <a:t>Nagyközségi Önkormányzat </a:t>
            </a:r>
            <a:r>
              <a:rPr lang="hu-HU" b="1" i="1" dirty="0" smtClean="0">
                <a:solidFill>
                  <a:schemeClr val="tx1"/>
                </a:solidFill>
              </a:rPr>
              <a:t>képviselőtestülete:</a:t>
            </a:r>
            <a:endParaRPr lang="hu-HU" b="1" i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u-HU" b="1" dirty="0">
                <a:solidFill>
                  <a:schemeClr val="tx1"/>
                </a:solidFill>
              </a:rPr>
              <a:t>Polgármestere</a:t>
            </a:r>
            <a:r>
              <a:rPr lang="hu-HU" b="1" dirty="0" smtClean="0">
                <a:solidFill>
                  <a:schemeClr val="tx1"/>
                </a:solidFill>
              </a:rPr>
              <a:t>: </a:t>
            </a:r>
            <a:r>
              <a:rPr lang="hu-HU" dirty="0" smtClean="0">
                <a:solidFill>
                  <a:schemeClr val="tx1"/>
                </a:solidFill>
                <a:latin typeface="Algerian" panose="04020705040A02060702" pitchFamily="82" charset="0"/>
              </a:rPr>
              <a:t>Belicza László				</a:t>
            </a:r>
          </a:p>
          <a:p>
            <a:pPr marL="45720" indent="0">
              <a:buNone/>
            </a:pPr>
            <a:r>
              <a:rPr lang="hu-HU" b="1" dirty="0">
                <a:solidFill>
                  <a:schemeClr val="tx1"/>
                </a:solidFill>
              </a:rPr>
              <a:t>Alpolgármestere: Harsányi </a:t>
            </a:r>
            <a:r>
              <a:rPr lang="hu-HU" b="1" dirty="0" smtClean="0">
                <a:solidFill>
                  <a:schemeClr val="tx1"/>
                </a:solidFill>
              </a:rPr>
              <a:t>Ferenc</a:t>
            </a:r>
            <a:endParaRPr lang="hu-HU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u-HU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marL="45720" indent="0">
              <a:buNone/>
            </a:pPr>
            <a:endParaRPr lang="hu-HU" dirty="0" smtClean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marL="45720" indent="0">
              <a:buNone/>
            </a:pPr>
            <a:endParaRPr lang="hu-HU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marL="45720" indent="0">
              <a:buNone/>
            </a:pPr>
            <a:endParaRPr lang="hu-HU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marL="45720" indent="0">
              <a:buNone/>
            </a:pPr>
            <a:endParaRPr lang="hu-HU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           </a:t>
            </a:r>
            <a:r>
              <a:rPr lang="hu-HU" b="1" dirty="0" smtClean="0">
                <a:solidFill>
                  <a:schemeClr val="tx1"/>
                </a:solidFill>
              </a:rPr>
              <a:t>Képviselői:  </a:t>
            </a:r>
            <a:r>
              <a:rPr lang="hu-HU" i="1" dirty="0" smtClean="0">
                <a:solidFill>
                  <a:schemeClr val="tx1"/>
                </a:solidFill>
              </a:rPr>
              <a:t>Koczka Edit</a:t>
            </a:r>
          </a:p>
          <a:p>
            <a:pPr marL="45720" indent="0">
              <a:buNone/>
            </a:pPr>
            <a:r>
              <a:rPr lang="hu-HU" i="1" dirty="0" smtClean="0">
                <a:solidFill>
                  <a:schemeClr val="tx1"/>
                </a:solidFill>
              </a:rPr>
              <a:t>                                   Dr. Boiskó Sándor</a:t>
            </a:r>
          </a:p>
          <a:p>
            <a:pPr marL="45720" indent="0">
              <a:buNone/>
            </a:pPr>
            <a:r>
              <a:rPr lang="hu-HU" i="1" dirty="0" smtClean="0">
                <a:solidFill>
                  <a:schemeClr val="tx1"/>
                </a:solidFill>
              </a:rPr>
              <a:t>                                   Páll Csaba</a:t>
            </a:r>
          </a:p>
          <a:p>
            <a:pPr marL="45720" indent="0">
              <a:buNone/>
            </a:pPr>
            <a:r>
              <a:rPr lang="hu-HU" i="1" dirty="0" smtClean="0">
                <a:solidFill>
                  <a:schemeClr val="tx1"/>
                </a:solidFill>
              </a:rPr>
              <a:t>                                   Bokriné Polyák Krisztina</a:t>
            </a:r>
          </a:p>
          <a:p>
            <a:pPr marL="45720" indent="0">
              <a:buNone/>
            </a:pPr>
            <a:r>
              <a:rPr lang="hu-HU" i="1" dirty="0" smtClean="0">
                <a:solidFill>
                  <a:schemeClr val="tx1"/>
                </a:solidFill>
              </a:rPr>
              <a:t>                                  Rétközi András </a:t>
            </a:r>
            <a:r>
              <a:rPr lang="hu-HU" dirty="0" smtClean="0">
                <a:solidFill>
                  <a:schemeClr val="tx1"/>
                </a:solidFill>
              </a:rPr>
              <a:t>	  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918923" y="4049674"/>
            <a:ext cx="46850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/>
              <a:t>Címzetes főjegyző: </a:t>
            </a:r>
            <a:r>
              <a:rPr lang="hu-HU" sz="2200" i="1" dirty="0"/>
              <a:t>Pisákné Páll Ilona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341177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2"/>
                </a:solidFill>
              </a:rPr>
              <a:t>Történelmi egyházak</a:t>
            </a: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42999" y="2057399"/>
            <a:ext cx="6094927" cy="4023360"/>
          </a:xfrm>
        </p:spPr>
        <p:txBody>
          <a:bodyPr/>
          <a:lstStyle/>
          <a:p>
            <a:pPr marL="4572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Településünkön  a felekezetek ökumenikus szemlélettel tevékenykednek egymás mellett. </a:t>
            </a:r>
          </a:p>
          <a:p>
            <a:pPr marL="4572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A hit- szeretet- szolgálat hármas tengelye mentén munkálkodnak évszázadok óta.</a:t>
            </a:r>
          </a:p>
          <a:p>
            <a:pPr marL="4572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 A </a:t>
            </a:r>
            <a:r>
              <a:rPr lang="hu-HU" dirty="0">
                <a:solidFill>
                  <a:schemeClr val="tx1"/>
                </a:solidFill>
              </a:rPr>
              <a:t>M</a:t>
            </a:r>
            <a:r>
              <a:rPr lang="hu-HU" dirty="0" smtClean="0">
                <a:solidFill>
                  <a:schemeClr val="tx1"/>
                </a:solidFill>
              </a:rPr>
              <a:t>áriapócsi </a:t>
            </a:r>
            <a:r>
              <a:rPr lang="hu-HU" dirty="0">
                <a:solidFill>
                  <a:schemeClr val="tx1"/>
                </a:solidFill>
              </a:rPr>
              <a:t>N</a:t>
            </a:r>
            <a:r>
              <a:rPr lang="hu-HU" dirty="0" smtClean="0">
                <a:solidFill>
                  <a:schemeClr val="tx1"/>
                </a:solidFill>
              </a:rPr>
              <a:t>emzeti </a:t>
            </a:r>
            <a:r>
              <a:rPr lang="hu-HU" dirty="0">
                <a:solidFill>
                  <a:schemeClr val="tx1"/>
                </a:solidFill>
              </a:rPr>
              <a:t>K</a:t>
            </a:r>
            <a:r>
              <a:rPr lang="hu-HU" dirty="0" smtClean="0">
                <a:solidFill>
                  <a:schemeClr val="tx1"/>
                </a:solidFill>
              </a:rPr>
              <a:t>egyhely közelsége miatt a zarándoklatok fontos szerepet játszanak a település életében felekezetre való tekintet nélkül.</a:t>
            </a:r>
          </a:p>
          <a:p>
            <a:pPr marL="4572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Az egyházi rendezvények szerves részét képezik a település kulturális életének.</a:t>
            </a:r>
            <a:endParaRPr lang="hu-HU" dirty="0">
              <a:solidFill>
                <a:schemeClr val="tx1"/>
              </a:solidFill>
            </a:endParaRPr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91544"/>
              </p:ext>
            </p:extLst>
          </p:nvPr>
        </p:nvGraphicFramePr>
        <p:xfrm>
          <a:off x="7585656" y="1695501"/>
          <a:ext cx="3432864" cy="4137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966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solidFill>
                  <a:schemeClr val="accent2"/>
                </a:solidFill>
              </a:rPr>
              <a:t>Külterületek, tanyák</a:t>
            </a:r>
            <a:endParaRPr lang="hu-HU" b="1" i="1" dirty="0">
              <a:solidFill>
                <a:schemeClr val="accent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hu-HU" dirty="0">
                <a:solidFill>
                  <a:schemeClr val="tx1"/>
                </a:solidFill>
              </a:rPr>
              <a:t>Tanyák:</a:t>
            </a:r>
          </a:p>
          <a:p>
            <a:r>
              <a:rPr lang="hu-HU" dirty="0">
                <a:solidFill>
                  <a:schemeClr val="tx1"/>
                </a:solidFill>
              </a:rPr>
              <a:t>- Újfalurét</a:t>
            </a:r>
          </a:p>
          <a:p>
            <a:r>
              <a:rPr lang="hu-HU" dirty="0">
                <a:solidFill>
                  <a:schemeClr val="tx1"/>
                </a:solidFill>
              </a:rPr>
              <a:t>- Németházi tanya</a:t>
            </a:r>
          </a:p>
          <a:p>
            <a:r>
              <a:rPr lang="hu-HU" dirty="0">
                <a:solidFill>
                  <a:schemeClr val="tx1"/>
                </a:solidFill>
              </a:rPr>
              <a:t>- Kisbaromlak</a:t>
            </a:r>
          </a:p>
          <a:p>
            <a:r>
              <a:rPr lang="hu-HU" dirty="0">
                <a:solidFill>
                  <a:schemeClr val="tx1"/>
                </a:solidFill>
              </a:rPr>
              <a:t>- Nemeserdő</a:t>
            </a:r>
          </a:p>
          <a:p>
            <a:r>
              <a:rPr lang="hu-HU" dirty="0">
                <a:solidFill>
                  <a:schemeClr val="tx1"/>
                </a:solidFill>
              </a:rPr>
              <a:t>- Péterhalom</a:t>
            </a:r>
          </a:p>
          <a:p>
            <a:r>
              <a:rPr lang="hu-HU" dirty="0">
                <a:solidFill>
                  <a:schemeClr val="tx1"/>
                </a:solidFill>
              </a:rPr>
              <a:t>- Forrástanya</a:t>
            </a:r>
          </a:p>
          <a:p>
            <a:r>
              <a:rPr lang="hu-HU" dirty="0">
                <a:solidFill>
                  <a:schemeClr val="tx1"/>
                </a:solidFill>
              </a:rPr>
              <a:t>- Újszőlőskert</a:t>
            </a:r>
          </a:p>
          <a:p>
            <a:r>
              <a:rPr lang="hu-HU" dirty="0">
                <a:solidFill>
                  <a:schemeClr val="tx1"/>
                </a:solidFill>
              </a:rPr>
              <a:t>- Kiscsere</a:t>
            </a:r>
          </a:p>
          <a:p>
            <a:r>
              <a:rPr lang="hu-HU" dirty="0">
                <a:solidFill>
                  <a:schemeClr val="tx1"/>
                </a:solidFill>
              </a:rPr>
              <a:t>- Újszőlő út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146" y="2037328"/>
            <a:ext cx="2628900" cy="174307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720713" y="3905901"/>
            <a:ext cx="205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Újfalurét, kápolna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b="23515"/>
          <a:stretch/>
        </p:blipFill>
        <p:spPr>
          <a:xfrm>
            <a:off x="5937685" y="4334726"/>
            <a:ext cx="2954774" cy="168592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471633" y="6141221"/>
            <a:ext cx="222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Kiscsere, vendégház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09" y="1965236"/>
            <a:ext cx="3257245" cy="1835239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7585656" y="3892034"/>
            <a:ext cx="438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Péterhalom- régi iskolaépület- közösségiház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8047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>
                <a:solidFill>
                  <a:schemeClr val="accent2"/>
                </a:solidFill>
              </a:rPr>
              <a:t>Kállósemjéni Civil Szervezetek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8843" y="1965960"/>
            <a:ext cx="9872871" cy="4162697"/>
          </a:xfrm>
        </p:spPr>
        <p:txBody>
          <a:bodyPr numCol="2">
            <a:normAutofit/>
          </a:bodyPr>
          <a:lstStyle/>
          <a:p>
            <a:r>
              <a:rPr lang="hu-HU" sz="2000" b="1" dirty="0">
                <a:solidFill>
                  <a:schemeClr val="tx1"/>
                </a:solidFill>
              </a:rPr>
              <a:t>Kállósemjén Polgárőr </a:t>
            </a:r>
            <a:r>
              <a:rPr lang="hu-HU" sz="2000" b="1" dirty="0" smtClean="0">
                <a:solidFill>
                  <a:schemeClr val="tx1"/>
                </a:solidFill>
              </a:rPr>
              <a:t>Egyesület</a:t>
            </a:r>
            <a:endParaRPr lang="hu-HU" sz="2000" dirty="0">
              <a:solidFill>
                <a:schemeClr val="tx1"/>
              </a:solidFill>
            </a:endParaRPr>
          </a:p>
          <a:p>
            <a:r>
              <a:rPr lang="hu-HU" sz="2000" b="1" dirty="0">
                <a:solidFill>
                  <a:schemeClr val="tx1"/>
                </a:solidFill>
              </a:rPr>
              <a:t>Kállósemjéni Sport </a:t>
            </a:r>
            <a:r>
              <a:rPr lang="hu-HU" sz="2000" b="1" dirty="0" smtClean="0">
                <a:solidFill>
                  <a:schemeClr val="tx1"/>
                </a:solidFill>
              </a:rPr>
              <a:t>Egyesület</a:t>
            </a:r>
            <a:endParaRPr lang="hu-HU" sz="2000" dirty="0">
              <a:solidFill>
                <a:schemeClr val="tx1"/>
              </a:solidFill>
            </a:endParaRPr>
          </a:p>
          <a:p>
            <a:r>
              <a:rPr lang="hu-HU" sz="2000" b="1" dirty="0">
                <a:solidFill>
                  <a:schemeClr val="tx1"/>
                </a:solidFill>
              </a:rPr>
              <a:t>Önkéntes Tűzoltó </a:t>
            </a:r>
            <a:r>
              <a:rPr lang="hu-HU" sz="2000" b="1" dirty="0" smtClean="0">
                <a:solidFill>
                  <a:schemeClr val="tx1"/>
                </a:solidFill>
              </a:rPr>
              <a:t>Egyesület</a:t>
            </a:r>
            <a:endParaRPr lang="hu-HU" sz="2000" dirty="0">
              <a:solidFill>
                <a:schemeClr val="tx1"/>
              </a:solidFill>
            </a:endParaRPr>
          </a:p>
          <a:p>
            <a:r>
              <a:rPr lang="hu-HU" sz="2000" b="1" dirty="0">
                <a:solidFill>
                  <a:schemeClr val="tx1"/>
                </a:solidFill>
              </a:rPr>
              <a:t>„Nőszirom” Kállósemjéni Nők </a:t>
            </a:r>
            <a:r>
              <a:rPr lang="hu-HU" sz="2000" b="1" dirty="0" smtClean="0">
                <a:solidFill>
                  <a:schemeClr val="tx1"/>
                </a:solidFill>
              </a:rPr>
              <a:t>Egyesülete</a:t>
            </a:r>
            <a:endParaRPr lang="hu-HU" sz="2000" dirty="0">
              <a:solidFill>
                <a:schemeClr val="tx1"/>
              </a:solidFill>
            </a:endParaRPr>
          </a:p>
          <a:p>
            <a:r>
              <a:rPr lang="hu-HU" sz="2000" b="1" dirty="0">
                <a:solidFill>
                  <a:schemeClr val="tx1"/>
                </a:solidFill>
              </a:rPr>
              <a:t>Kállósemjéni Óvodásokért </a:t>
            </a:r>
            <a:r>
              <a:rPr lang="hu-HU" sz="2000" b="1" dirty="0" smtClean="0">
                <a:solidFill>
                  <a:schemeClr val="tx1"/>
                </a:solidFill>
              </a:rPr>
              <a:t>Alapítvány</a:t>
            </a:r>
            <a:endParaRPr lang="hu-HU" sz="2000" dirty="0">
              <a:solidFill>
                <a:schemeClr val="tx1"/>
              </a:solidFill>
            </a:endParaRPr>
          </a:p>
          <a:p>
            <a:r>
              <a:rPr lang="hu-HU" sz="2000" b="1" dirty="0" smtClean="0">
                <a:solidFill>
                  <a:schemeClr val="tx1"/>
                </a:solidFill>
              </a:rPr>
              <a:t>Aranyalkony </a:t>
            </a:r>
            <a:r>
              <a:rPr lang="hu-HU" sz="2000" b="1" dirty="0">
                <a:solidFill>
                  <a:schemeClr val="tx1"/>
                </a:solidFill>
              </a:rPr>
              <a:t>Nyugdíjasklub </a:t>
            </a:r>
            <a:r>
              <a:rPr lang="hu-HU" sz="2000" b="1" dirty="0" smtClean="0">
                <a:solidFill>
                  <a:schemeClr val="tx1"/>
                </a:solidFill>
              </a:rPr>
              <a:t>Egyesület</a:t>
            </a:r>
            <a:endParaRPr lang="hu-HU" sz="2000" dirty="0">
              <a:solidFill>
                <a:schemeClr val="tx1"/>
              </a:solidFill>
            </a:endParaRPr>
          </a:p>
          <a:p>
            <a:r>
              <a:rPr lang="hu-HU" sz="2000" b="1" dirty="0">
                <a:solidFill>
                  <a:schemeClr val="tx1"/>
                </a:solidFill>
              </a:rPr>
              <a:t>Kállósemjéni Diákokért és Ifjakért </a:t>
            </a:r>
            <a:r>
              <a:rPr lang="hu-HU" sz="2000" b="1" dirty="0" smtClean="0">
                <a:solidFill>
                  <a:schemeClr val="tx1"/>
                </a:solidFill>
              </a:rPr>
              <a:t>Egyesület</a:t>
            </a:r>
          </a:p>
          <a:p>
            <a:r>
              <a:rPr lang="hu-HU" sz="2000" b="1" dirty="0" smtClean="0">
                <a:solidFill>
                  <a:schemeClr val="tx1"/>
                </a:solidFill>
              </a:rPr>
              <a:t>Kállay Vadásztársaság</a:t>
            </a:r>
            <a:endParaRPr lang="hu-HU" sz="2000" dirty="0">
              <a:solidFill>
                <a:schemeClr val="tx1"/>
              </a:solidFill>
            </a:endParaRPr>
          </a:p>
          <a:p>
            <a:r>
              <a:rPr lang="hu-HU" sz="2000" b="1" dirty="0">
                <a:solidFill>
                  <a:schemeClr val="tx1"/>
                </a:solidFill>
              </a:rPr>
              <a:t>Kállósemjén és Környéke Galamb és Kállósemjén és Kisállattenyésztők </a:t>
            </a:r>
            <a:r>
              <a:rPr lang="hu-HU" sz="2000" b="1" dirty="0" smtClean="0">
                <a:solidFill>
                  <a:schemeClr val="tx1"/>
                </a:solidFill>
              </a:rPr>
              <a:t>Egyesülete</a:t>
            </a:r>
            <a:endParaRPr lang="hu-HU" sz="2000" dirty="0">
              <a:solidFill>
                <a:schemeClr val="tx1"/>
              </a:solidFill>
            </a:endParaRPr>
          </a:p>
          <a:p>
            <a:r>
              <a:rPr lang="hu-HU" sz="2000" b="1" dirty="0">
                <a:solidFill>
                  <a:schemeClr val="tx1"/>
                </a:solidFill>
              </a:rPr>
              <a:t>Kállósemjénért Egyesület (folyamatban van a bejegyzésük</a:t>
            </a:r>
            <a:r>
              <a:rPr lang="hu-HU" sz="2000" b="1" dirty="0" smtClean="0">
                <a:solidFill>
                  <a:schemeClr val="tx1"/>
                </a:solidFill>
              </a:rPr>
              <a:t>)</a:t>
            </a:r>
            <a:endParaRPr lang="hu-HU" sz="2000" dirty="0">
              <a:solidFill>
                <a:schemeClr val="tx1"/>
              </a:solidFill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016" y="3975101"/>
            <a:ext cx="2666998" cy="177799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r="8444"/>
          <a:stretch/>
        </p:blipFill>
        <p:spPr>
          <a:xfrm>
            <a:off x="8543415" y="3975101"/>
            <a:ext cx="2492833" cy="177799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861957" y="5753100"/>
            <a:ext cx="517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„Nőszirom” Egyesület és Aranyalkony Nyugdíjasklub</a:t>
            </a:r>
          </a:p>
          <a:p>
            <a:pPr algn="ctr"/>
            <a:r>
              <a:rPr lang="hu-HU" dirty="0"/>
              <a:t>a</a:t>
            </a:r>
            <a:r>
              <a:rPr lang="hu-HU" dirty="0" smtClean="0"/>
              <a:t>z Adventi gyertyagyújtáson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15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solidFill>
                  <a:schemeClr val="accent2"/>
                </a:solidFill>
              </a:rPr>
              <a:t>Földrajzi elhelyezkedés</a:t>
            </a:r>
            <a:endParaRPr lang="hu-HU" b="1" i="1" dirty="0">
              <a:solidFill>
                <a:schemeClr val="accent2"/>
              </a:solidFill>
            </a:endParaRPr>
          </a:p>
        </p:txBody>
      </p:sp>
      <p:pic>
        <p:nvPicPr>
          <p:cNvPr id="9" name="Kép helye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5392" t="21982" r="15220" b="26979"/>
          <a:stretch/>
        </p:blipFill>
        <p:spPr>
          <a:xfrm>
            <a:off x="1097280" y="1845735"/>
            <a:ext cx="2688198" cy="19594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 helye 3"/>
          <p:cNvSpPr>
            <a:spLocks noGrp="1"/>
          </p:cNvSpPr>
          <p:nvPr>
            <p:ph sz="half" idx="2"/>
          </p:nvPr>
        </p:nvSpPr>
        <p:spPr>
          <a:xfrm>
            <a:off x="6602586" y="1477506"/>
            <a:ext cx="4831321" cy="28979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tx1"/>
                </a:solidFill>
              </a:rPr>
              <a:t>Kállósemjén nagyközség Szabolcs - Szatmár – Bereg megyében, Nyíregyházától 23 km-re található, a Közép- nyírség területén.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2400" dirty="0" smtClean="0">
                <a:solidFill>
                  <a:schemeClr val="tx1"/>
                </a:solidFill>
              </a:rPr>
              <a:t>A tengerszint feletti magasság 97 méter és 168 méter közötti.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2400" dirty="0" smtClean="0">
                <a:solidFill>
                  <a:schemeClr val="tx1"/>
                </a:solidFill>
              </a:rPr>
              <a:t>Területe:54,52 km²</a:t>
            </a:r>
          </a:p>
        </p:txBody>
      </p:sp>
      <p:sp>
        <p:nvSpPr>
          <p:cNvPr id="11" name="Téglalap 10"/>
          <p:cNvSpPr/>
          <p:nvPr/>
        </p:nvSpPr>
        <p:spPr>
          <a:xfrm>
            <a:off x="6445558" y="4448397"/>
            <a:ext cx="4276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Kállósemjén térkép és a GPS koordináták - földrajzi szélesség és hosszúság koordinátái:</a:t>
            </a:r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/>
          <a:srcRect l="2007" t="4720" r="2126" b="11282"/>
          <a:stretch/>
        </p:blipFill>
        <p:spPr>
          <a:xfrm>
            <a:off x="5916335" y="5368950"/>
            <a:ext cx="5517572" cy="9144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75" y="3887012"/>
            <a:ext cx="2967103" cy="20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2"/>
                </a:solidFill>
              </a:rPr>
              <a:t>Dr. Erdész Sándor Könyvtár</a:t>
            </a: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hu-HU" b="1" u="sng" dirty="0" smtClean="0">
                <a:solidFill>
                  <a:schemeClr val="tx1"/>
                </a:solidFill>
              </a:rPr>
              <a:t>Névadó</a:t>
            </a:r>
            <a:r>
              <a:rPr lang="hu-HU" dirty="0" smtClean="0">
                <a:solidFill>
                  <a:schemeClr val="tx1"/>
                </a:solidFill>
              </a:rPr>
              <a:t>: Dr</a:t>
            </a:r>
            <a:r>
              <a:rPr lang="hu-HU" dirty="0">
                <a:solidFill>
                  <a:schemeClr val="tx1"/>
                </a:solidFill>
              </a:rPr>
              <a:t>. Erdész Sándor néprajzkutató, múzeumalapító </a:t>
            </a:r>
            <a:r>
              <a:rPr lang="hu-HU" dirty="0" smtClean="0">
                <a:solidFill>
                  <a:schemeClr val="tx1"/>
                </a:solidFill>
              </a:rPr>
              <a:t> (A </a:t>
            </a:r>
            <a:r>
              <a:rPr lang="hu-HU" dirty="0">
                <a:solidFill>
                  <a:schemeClr val="tx1"/>
                </a:solidFill>
              </a:rPr>
              <a:t>jászberényi Jász Múzeum, a nyíregyházi Jósa András Múzeum, a Sóstói Múzeumfalu néprajzos muzeológusa volt, ez utóbbinak 15 évig az igazgatója</a:t>
            </a:r>
            <a:r>
              <a:rPr lang="hu-HU" dirty="0" smtClean="0">
                <a:solidFill>
                  <a:schemeClr val="tx1"/>
                </a:solidFill>
              </a:rPr>
              <a:t>.)</a:t>
            </a:r>
          </a:p>
          <a:p>
            <a:pPr marL="45720" indent="0">
              <a:buNone/>
            </a:pPr>
            <a:r>
              <a:rPr lang="hu-HU" u="sng" dirty="0" smtClean="0">
                <a:solidFill>
                  <a:schemeClr val="tx1"/>
                </a:solidFill>
              </a:rPr>
              <a:t>Könyvállomány: </a:t>
            </a:r>
            <a:r>
              <a:rPr lang="hu-HU" dirty="0" smtClean="0">
                <a:solidFill>
                  <a:schemeClr val="tx1"/>
                </a:solidFill>
              </a:rPr>
              <a:t>17931 db ( Könyvtárközi kölcsönzésre is van lehetőség)</a:t>
            </a:r>
          </a:p>
          <a:p>
            <a:pPr marL="45720" indent="0">
              <a:buNone/>
            </a:pPr>
            <a:r>
              <a:rPr lang="hu-HU" u="sng" dirty="0" smtClean="0">
                <a:solidFill>
                  <a:schemeClr val="tx1"/>
                </a:solidFill>
              </a:rPr>
              <a:t>Folyóiratok: </a:t>
            </a:r>
            <a:r>
              <a:rPr lang="hu-HU" dirty="0" smtClean="0">
                <a:solidFill>
                  <a:schemeClr val="tx1"/>
                </a:solidFill>
              </a:rPr>
              <a:t>19 db, melyek kölcsönözhetőek is</a:t>
            </a:r>
          </a:p>
          <a:p>
            <a:pPr marL="45720" indent="0">
              <a:buNone/>
            </a:pPr>
            <a:r>
              <a:rPr lang="hu-HU" u="sng" dirty="0" smtClean="0">
                <a:solidFill>
                  <a:schemeClr val="tx1"/>
                </a:solidFill>
              </a:rPr>
              <a:t>Rendezvények, foglalkozások:</a:t>
            </a:r>
          </a:p>
          <a:p>
            <a:pPr marL="4572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Kézműves foglalkozás(húsvét, anyák napja, karácsony)</a:t>
            </a:r>
          </a:p>
          <a:p>
            <a:pPr marL="4572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Népmese napja</a:t>
            </a:r>
          </a:p>
          <a:p>
            <a:pPr marL="4572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Őszi könyvtári napok</a:t>
            </a:r>
          </a:p>
          <a:p>
            <a:pPr marL="4572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Nyári olvasó pályázat</a:t>
            </a:r>
            <a:endParaRPr lang="hu-HU" dirty="0">
              <a:solidFill>
                <a:schemeClr val="tx1"/>
              </a:solidFill>
            </a:endParaRPr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8122" y="1965960"/>
            <a:ext cx="3151281" cy="235954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4513942"/>
            <a:ext cx="2213040" cy="165825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762" y="4513941"/>
            <a:ext cx="2204171" cy="165493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4510620"/>
            <a:ext cx="2213040" cy="165825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762" y="4510619"/>
            <a:ext cx="2204171" cy="165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3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2"/>
                </a:solidFill>
              </a:rPr>
              <a:t>Pál Gyula Közösségi Ház</a:t>
            </a: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5324061" cy="402336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hu-HU" b="1" u="sng" dirty="0" smtClean="0">
                <a:solidFill>
                  <a:schemeClr val="tx1"/>
                </a:solidFill>
              </a:rPr>
              <a:t>Névadó: </a:t>
            </a:r>
            <a:r>
              <a:rPr lang="hu-HU" dirty="0" smtClean="0">
                <a:solidFill>
                  <a:schemeClr val="tx1"/>
                </a:solidFill>
              </a:rPr>
              <a:t>Pál </a:t>
            </a:r>
            <a:r>
              <a:rPr lang="hu-HU" dirty="0">
                <a:solidFill>
                  <a:schemeClr val="tx1"/>
                </a:solidFill>
              </a:rPr>
              <a:t>Gyula </a:t>
            </a:r>
            <a:r>
              <a:rPr lang="hu-HU" dirty="0" smtClean="0">
                <a:solidFill>
                  <a:schemeClr val="tx1"/>
                </a:solidFill>
              </a:rPr>
              <a:t>festőművész  </a:t>
            </a:r>
          </a:p>
          <a:p>
            <a:pPr marL="4572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(1928. Kállósemjén-1981. Nyíregyháza)</a:t>
            </a:r>
          </a:p>
          <a:p>
            <a:pPr marL="45720" indent="0">
              <a:buNone/>
            </a:pPr>
            <a:endParaRPr lang="hu-HU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" Pál Gyula a Nyírség festője. Nemcsak a tájé, hanem elsősorban az emberé: a nyírségi emberről vall, a Nyírség képét igyekszik beemelni az országos köztudatba"  Bakó Endre ( Hajdú-Bihari Napló 68/3.)</a:t>
            </a:r>
          </a:p>
          <a:p>
            <a:pPr marL="45720" indent="0">
              <a:buNone/>
            </a:pPr>
            <a:endParaRPr lang="hu-HU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Kiállítások, rendezvények szervezése</a:t>
            </a:r>
          </a:p>
          <a:p>
            <a:pPr marL="45720" indent="0">
              <a:buNone/>
            </a:pPr>
            <a:r>
              <a:rPr lang="hu-HU" dirty="0">
                <a:solidFill>
                  <a:schemeClr val="tx1"/>
                </a:solidFill>
              </a:rPr>
              <a:t>Kállósemjéni Diákokért és Ifjakért </a:t>
            </a:r>
            <a:r>
              <a:rPr lang="hu-HU" dirty="0" smtClean="0">
                <a:solidFill>
                  <a:schemeClr val="tx1"/>
                </a:solidFill>
              </a:rPr>
              <a:t>Egyesület foglalkozásai</a:t>
            </a:r>
          </a:p>
          <a:p>
            <a:pPr marL="45720" indent="0">
              <a:buNone/>
            </a:pPr>
            <a:r>
              <a:rPr lang="hu-HU" sz="1800" dirty="0" smtClean="0">
                <a:solidFill>
                  <a:schemeClr val="tx1"/>
                </a:solidFill>
              </a:rPr>
              <a:t>		</a:t>
            </a:r>
            <a:endParaRPr lang="hu-HU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u-HU" dirty="0">
              <a:solidFill>
                <a:schemeClr val="tx1"/>
              </a:solidFill>
            </a:endParaRPr>
          </a:p>
          <a:p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6467061" y="2028103"/>
            <a:ext cx="4741913" cy="402336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endParaRPr lang="hu-HU" sz="18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u-HU" sz="1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u-HU" sz="1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u-HU" sz="18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u-HU" sz="1800" dirty="0" smtClean="0">
                <a:solidFill>
                  <a:schemeClr val="tx1"/>
                </a:solidFill>
              </a:rPr>
              <a:t>Pál Gyula:Télen</a:t>
            </a:r>
            <a:endParaRPr lang="hu-HU" sz="1800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666" y="1740921"/>
            <a:ext cx="2876854" cy="18755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666" y="3725731"/>
            <a:ext cx="2876854" cy="2044144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6467061" y="5802866"/>
            <a:ext cx="4226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buNone/>
            </a:pPr>
            <a:r>
              <a:rPr lang="hu-HU" dirty="0" smtClean="0"/>
              <a:t> </a:t>
            </a:r>
            <a:r>
              <a:rPr lang="hu-HU" dirty="0"/>
              <a:t>Névadó ünnepség:2012. december 18-án</a:t>
            </a:r>
          </a:p>
        </p:txBody>
      </p:sp>
    </p:spTree>
    <p:extLst>
      <p:ext uri="{BB962C8B-B14F-4D97-AF65-F5344CB8AC3E}">
        <p14:creationId xmlns:p14="http://schemas.microsoft.com/office/powerpoint/2010/main" val="348352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2"/>
                </a:solidFill>
              </a:rPr>
              <a:t>Oktatás</a:t>
            </a:r>
            <a:endParaRPr lang="hu-HU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https://scontent-vie1-1.xx.fbcdn.net/v/t31.0-8/14195342_1567943350010920_7402271517213360570_o.jpg?oh=f082eb1c25b13608d66a6693e9497c09&amp;oe=5951C49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7169" y="2888145"/>
            <a:ext cx="3555787" cy="266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content-vie1-1.xx.fbcdn.net/v/t1.0-1/p200x200/14117863_1567942550011000_2263260608457043371_n.jpg?oh=aa6804f42518b9df1fbdd873052788ed&amp;oe=5996F31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151" y="572135"/>
            <a:ext cx="1393825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922138" y="2097907"/>
            <a:ext cx="63157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</a:t>
            </a:r>
            <a:r>
              <a:rPr lang="hu-HU" dirty="0" err="1"/>
              <a:t>Ficánka</a:t>
            </a:r>
            <a:r>
              <a:rPr lang="hu-HU" dirty="0"/>
              <a:t> Egységes Óvoda -</a:t>
            </a:r>
            <a:r>
              <a:rPr lang="hu-HU" dirty="0" smtClean="0"/>
              <a:t> Bölcsőde és Konyha </a:t>
            </a:r>
            <a:r>
              <a:rPr lang="hu-HU" dirty="0"/>
              <a:t>Kállósemjén nagyközség egyetlen óvodája, mely 2014.09.01-től </a:t>
            </a:r>
            <a:r>
              <a:rPr lang="hu-HU" dirty="0" smtClean="0"/>
              <a:t> 2 épületben</a:t>
            </a:r>
            <a:r>
              <a:rPr lang="hu-HU" dirty="0"/>
              <a:t>, 4 csoporttal működik</a:t>
            </a:r>
            <a:r>
              <a:rPr lang="hu-HU" dirty="0" smtClean="0"/>
              <a:t>.</a:t>
            </a:r>
          </a:p>
          <a:p>
            <a:r>
              <a:rPr lang="hu-HU" dirty="0" smtClean="0"/>
              <a:t> </a:t>
            </a:r>
            <a:r>
              <a:rPr lang="hu-HU" dirty="0"/>
              <a:t>A 4  </a:t>
            </a:r>
            <a:r>
              <a:rPr lang="hu-HU" dirty="0" smtClean="0"/>
              <a:t>csoportból </a:t>
            </a:r>
            <a:r>
              <a:rPr lang="hu-HU" dirty="0"/>
              <a:t>1 </a:t>
            </a:r>
            <a:r>
              <a:rPr lang="hu-HU" dirty="0" smtClean="0"/>
              <a:t>óvoda-bölcsőde csoportként </a:t>
            </a:r>
            <a:r>
              <a:rPr lang="hu-HU" dirty="0"/>
              <a:t>funkcionál. Homogén és vegyes életkorú csoport egyaránt működik az óvodában, de a csoportszobák méretei különbözőek, s ez határt szab a csoportok létszámának. </a:t>
            </a:r>
            <a:endParaRPr lang="hu-HU" dirty="0" smtClean="0"/>
          </a:p>
          <a:p>
            <a:r>
              <a:rPr lang="hu-HU" dirty="0"/>
              <a:t>Játékaink, fejlesztőjátékaink nagy része mind a Szülői Munkaközösség rendezvényeinek bevételének köszönhető</a:t>
            </a:r>
            <a:r>
              <a:rPr lang="hu-HU" dirty="0" smtClean="0"/>
              <a:t>.</a:t>
            </a:r>
          </a:p>
          <a:p>
            <a:r>
              <a:rPr lang="hu-HU" b="1" u="sng" dirty="0" smtClean="0"/>
              <a:t>Rendezvények:</a:t>
            </a:r>
          </a:p>
          <a:p>
            <a:r>
              <a:rPr lang="hu-HU" dirty="0" smtClean="0"/>
              <a:t>Magyar Népmese Hete	Föld napja akadályverseny</a:t>
            </a:r>
          </a:p>
          <a:p>
            <a:r>
              <a:rPr lang="hu-HU" dirty="0" smtClean="0"/>
              <a:t>Mikulás délután		Anyák napja</a:t>
            </a:r>
          </a:p>
          <a:p>
            <a:r>
              <a:rPr lang="hu-HU" dirty="0" smtClean="0"/>
              <a:t>Adventi barkácsolás	Gyermek nap</a:t>
            </a:r>
          </a:p>
          <a:p>
            <a:r>
              <a:rPr lang="hu-HU" dirty="0" smtClean="0"/>
              <a:t>Karácsonyi műsor		Ballagás	</a:t>
            </a:r>
          </a:p>
          <a:p>
            <a:r>
              <a:rPr lang="hu-HU" dirty="0" smtClean="0"/>
              <a:t>Ének és  mesemondó verseny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417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>
                <a:solidFill>
                  <a:schemeClr val="accent2"/>
                </a:solidFill>
              </a:rPr>
              <a:t>Oktatás</a:t>
            </a:r>
            <a:endParaRPr lang="hu-HU" b="1" i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3000" y="1923791"/>
            <a:ext cx="9872871" cy="4038600"/>
          </a:xfrm>
        </p:spPr>
        <p:txBody>
          <a:bodyPr>
            <a:normAutofit/>
          </a:bodyPr>
          <a:lstStyle/>
          <a:p>
            <a:r>
              <a:rPr lang="hu-H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A község első iskolája az 1810-ben indított római katolikus iskola, amelyet a földbirtokos Kállay család hozott létre. Ezt követően görög katolikus majd református felekezetű iskolákban is folyt az oktatás. Az 1948-as államosítást követően pedig az állami keretek közzé került az intézményesített oktatás. </a:t>
            </a:r>
          </a:p>
          <a:p>
            <a:r>
              <a:rPr lang="hu-HU" altLang="hu-HU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1960-ban épült egy új 8 tantermes emeletes iskola, </a:t>
            </a:r>
            <a:r>
              <a:rPr lang="hu-HU" altLang="hu-HU" sz="2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1964-ben egy 6 tantermes, szolgálati lakással egybeépült emeletes iskola került átadásra.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39" y="3993776"/>
            <a:ext cx="2867898" cy="24794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751" y="3993776"/>
            <a:ext cx="3194581" cy="156071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834718" y="5585863"/>
            <a:ext cx="3213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/>
              <a:t>Egészségügyi Centrum</a:t>
            </a:r>
          </a:p>
          <a:p>
            <a:r>
              <a:rPr lang="hu-HU" dirty="0" smtClean="0"/>
              <a:t>(a 6 tantermes épület)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539" y="4029792"/>
            <a:ext cx="3773751" cy="193259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111738" y="6047528"/>
            <a:ext cx="3608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Játszótér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572" y="283725"/>
            <a:ext cx="3163816" cy="15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0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>
                <a:solidFill>
                  <a:schemeClr val="accent2"/>
                </a:solidFill>
              </a:rPr>
              <a:t>Oktatás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5649" y="1740314"/>
            <a:ext cx="9872871" cy="403860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1964 november 01-én a külterületi iskolák (Péterhalom, Forrástanya, </a:t>
            </a:r>
            <a:r>
              <a:rPr lang="hu-HU" dirty="0" smtClean="0">
                <a:solidFill>
                  <a:schemeClr val="tx1"/>
                </a:solidFill>
              </a:rPr>
              <a:t>Újszőlőskert</a:t>
            </a:r>
            <a:r>
              <a:rPr lang="hu-HU" dirty="0">
                <a:solidFill>
                  <a:schemeClr val="tx1"/>
                </a:solidFill>
              </a:rPr>
              <a:t>, Újfalurét) felső tagozatosai a Kállay kastélyból kialakított diákotthonba költöztek és a községi iskolába jártak. 1974-ben újabb kollégiumi épület átadására került sor. Ebben az időszakban minden évfolyamon volt „kollégista osztály”. 2007-ben megszűnt a diákotthoni nevelés. A kollégium igazgatója a működés évei alatt Estók Károly, „Karcsi bácsi” volt.</a:t>
            </a:r>
          </a:p>
          <a:p>
            <a:r>
              <a:rPr lang="hu-HU" dirty="0">
                <a:solidFill>
                  <a:schemeClr val="tx1"/>
                </a:solidFill>
              </a:rPr>
              <a:t>1984-ben épült egy 8 tantermes, egy előadótermes, normálméretű tornatermes és egy 600 adagos konyhával rendelkező új iskola. </a:t>
            </a:r>
          </a:p>
          <a:p>
            <a:pPr marL="45720" indent="0">
              <a:buNone/>
            </a:pP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b="40877"/>
          <a:stretch/>
        </p:blipFill>
        <p:spPr>
          <a:xfrm>
            <a:off x="7091327" y="4451430"/>
            <a:ext cx="3776578" cy="167461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b="21862"/>
          <a:stretch/>
        </p:blipFill>
        <p:spPr>
          <a:xfrm>
            <a:off x="1936928" y="4451430"/>
            <a:ext cx="2857500" cy="16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3000" y="193197"/>
            <a:ext cx="9875520" cy="1356360"/>
          </a:xfrm>
        </p:spPr>
        <p:txBody>
          <a:bodyPr/>
          <a:lstStyle/>
          <a:p>
            <a:r>
              <a:rPr lang="hu-HU" b="1" i="1" dirty="0">
                <a:solidFill>
                  <a:schemeClr val="accent2"/>
                </a:solidFill>
              </a:rPr>
              <a:t>Az iskola nevét viselő jelképek, tárgyak</a:t>
            </a:r>
            <a:endParaRPr lang="hu-HU" i="1" dirty="0">
              <a:solidFill>
                <a:schemeClr val="accent2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632" y="1322671"/>
            <a:ext cx="3801063" cy="161478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337" y="1195180"/>
            <a:ext cx="2640844" cy="234663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543" y="4060216"/>
            <a:ext cx="3176433" cy="226888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61" y="1427216"/>
            <a:ext cx="3536576" cy="1675516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421986" y="2926828"/>
            <a:ext cx="295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Iskolánk logója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-230618" y="3243570"/>
            <a:ext cx="478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Iskolánk zászlaja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4547660" y="6181483"/>
            <a:ext cx="2853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Zászlóátadás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760337" y="3641034"/>
            <a:ext cx="254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Sál, nyakkendő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072" y="3806075"/>
            <a:ext cx="1612644" cy="219455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7596" y="3806075"/>
            <a:ext cx="3010360" cy="2003047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991673" y="6181483"/>
            <a:ext cx="2382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Oklevél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8477596" y="5809122"/>
            <a:ext cx="30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Emléklap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485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0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6000" b="1" i="1" dirty="0" smtClean="0">
                <a:solidFill>
                  <a:schemeClr val="accent2"/>
                </a:solidFill>
              </a:rPr>
              <a:t>Díjak, kitüntetések</a:t>
            </a:r>
            <a:endParaRPr lang="hu-HU" sz="6000" b="1" i="1" dirty="0">
              <a:solidFill>
                <a:schemeClr val="accent2"/>
              </a:solidFill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8699089" y="4494041"/>
            <a:ext cx="2347175" cy="1601248"/>
            <a:chOff x="1143000" y="2107867"/>
            <a:chExt cx="3145809" cy="2158171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2107867"/>
              <a:ext cx="3145809" cy="2158171"/>
            </a:xfrm>
            <a:prstGeom prst="rect">
              <a:avLst/>
            </a:prstGeom>
          </p:spPr>
        </p:pic>
        <p:sp>
          <p:nvSpPr>
            <p:cNvPr id="5" name="Téglalap 4"/>
            <p:cNvSpPr/>
            <p:nvPr/>
          </p:nvSpPr>
          <p:spPr>
            <a:xfrm>
              <a:off x="2326341" y="3334870"/>
              <a:ext cx="981635" cy="1075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3" name="Csoportba foglalás 2"/>
          <p:cNvGrpSpPr/>
          <p:nvPr/>
        </p:nvGrpSpPr>
        <p:grpSpPr>
          <a:xfrm>
            <a:off x="8758127" y="2546223"/>
            <a:ext cx="2380194" cy="1388516"/>
            <a:chOff x="6694149" y="2188548"/>
            <a:chExt cx="3590855" cy="2158171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4149" y="2188548"/>
              <a:ext cx="3590855" cy="2158171"/>
            </a:xfrm>
            <a:prstGeom prst="rect">
              <a:avLst/>
            </a:prstGeom>
          </p:spPr>
        </p:pic>
        <p:sp>
          <p:nvSpPr>
            <p:cNvPr id="7" name="Téglalap 6"/>
            <p:cNvSpPr/>
            <p:nvPr/>
          </p:nvSpPr>
          <p:spPr>
            <a:xfrm>
              <a:off x="7140388" y="3301251"/>
              <a:ext cx="1035424" cy="174814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8016132" y="613340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Kállay Kristóf-díj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8082877" y="3953796"/>
            <a:ext cx="359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Kállay Miklós-díj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1000" y="430587"/>
            <a:ext cx="1408135" cy="1837735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536071" y="2445691"/>
            <a:ext cx="454624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4400" b="1" dirty="0"/>
              <a:t>Kállay Kristóf-díj</a:t>
            </a:r>
            <a:endParaRPr lang="hu-HU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4400" b="1" dirty="0"/>
              <a:t>Kállay Miklós-díj</a:t>
            </a:r>
            <a:endParaRPr lang="hu-HU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4400" b="1" dirty="0"/>
              <a:t>Loss-díj</a:t>
            </a:r>
            <a:endParaRPr lang="hu-HU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4400" b="1" dirty="0"/>
              <a:t>Papok- </a:t>
            </a:r>
            <a:r>
              <a:rPr lang="hu-HU" sz="4400" b="1" dirty="0" smtClean="0"/>
              <a:t>díja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4400" b="1" dirty="0" smtClean="0"/>
              <a:t>Felföldi-díj</a:t>
            </a:r>
            <a:endParaRPr lang="hu-HU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581" y="3142992"/>
            <a:ext cx="2981202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solidFill>
                  <a:schemeClr val="accent2"/>
                </a:solidFill>
              </a:rPr>
              <a:t>A számok tükrében</a:t>
            </a:r>
            <a:endParaRPr lang="hu-HU" b="1" i="1" dirty="0">
              <a:solidFill>
                <a:schemeClr val="accent2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56" y="1721261"/>
            <a:ext cx="10190408" cy="461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>
                <a:solidFill>
                  <a:schemeClr val="accent2"/>
                </a:solidFill>
              </a:rPr>
              <a:t>A számok tükrében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965960"/>
            <a:ext cx="4885619" cy="329184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759" y="1965960"/>
            <a:ext cx="5476689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4600" y="404505"/>
            <a:ext cx="9875520" cy="1356360"/>
          </a:xfrm>
        </p:spPr>
        <p:txBody>
          <a:bodyPr/>
          <a:lstStyle/>
          <a:p>
            <a:r>
              <a:rPr lang="hu-HU" b="1" i="1" dirty="0">
                <a:solidFill>
                  <a:schemeClr val="accent2"/>
                </a:solidFill>
              </a:rPr>
              <a:t>A számok tükrében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215" y="1760865"/>
            <a:ext cx="5720050" cy="420851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65" y="1760865"/>
            <a:ext cx="5720050" cy="420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4943" y="537028"/>
            <a:ext cx="9875520" cy="1214499"/>
          </a:xfrm>
        </p:spPr>
        <p:txBody>
          <a:bodyPr>
            <a:normAutofit fontScale="90000"/>
          </a:bodyPr>
          <a:lstStyle/>
          <a:p>
            <a:r>
              <a:rPr lang="hu-HU" sz="4000" b="1" i="1" dirty="0" smtClean="0">
                <a:solidFill>
                  <a:schemeClr val="accent2"/>
                </a:solidFill>
              </a:rPr>
              <a:t>Jelképeink:</a:t>
            </a:r>
            <a:br>
              <a:rPr lang="hu-HU" sz="4000" b="1" i="1" dirty="0" smtClean="0">
                <a:solidFill>
                  <a:schemeClr val="accent2"/>
                </a:solidFill>
              </a:rPr>
            </a:br>
            <a:r>
              <a:rPr lang="hu-HU" sz="3100" b="1" i="1" dirty="0" smtClean="0">
                <a:solidFill>
                  <a:schemeClr val="accent2"/>
                </a:solidFill>
              </a:rPr>
              <a:t>Címer:Barokkos </a:t>
            </a:r>
            <a:r>
              <a:rPr lang="hu-HU" sz="3100" b="1" i="1" dirty="0">
                <a:solidFill>
                  <a:schemeClr val="accent2"/>
                </a:solidFill>
              </a:rPr>
              <a:t>összhatású, álló, négyelt tárcsapajzs.</a:t>
            </a:r>
            <a:r>
              <a:rPr lang="hu-HU" b="1" i="1" dirty="0">
                <a:solidFill>
                  <a:schemeClr val="accent2"/>
                </a:solidFill>
              </a:rPr>
              <a:t/>
            </a:r>
            <a:br>
              <a:rPr lang="hu-HU" b="1" i="1" dirty="0">
                <a:solidFill>
                  <a:schemeClr val="accent2"/>
                </a:solidFill>
              </a:rPr>
            </a:br>
            <a:endParaRPr lang="hu-HU" b="1" i="1" dirty="0">
              <a:solidFill>
                <a:schemeClr val="accent2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425" b="53949"/>
          <a:stretch/>
        </p:blipFill>
        <p:spPr>
          <a:xfrm>
            <a:off x="887720" y="2139940"/>
            <a:ext cx="1881238" cy="1852511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5351818" y="1751527"/>
            <a:ext cx="61670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u-HU" sz="2000" dirty="0" smtClean="0"/>
              <a:t> pajzsmező: arany mezőben vörössel fegyverzett fekete kétfejű sas (a </a:t>
            </a:r>
            <a:r>
              <a:rPr lang="hu-HU" sz="2000" dirty="0" smtClean="0">
                <a:latin typeface="Algerian" panose="04020705040A02060702" pitchFamily="82" charset="0"/>
              </a:rPr>
              <a:t>Balog-Semjén nemzetség </a:t>
            </a:r>
            <a:r>
              <a:rPr lang="hu-HU" sz="2000" dirty="0" smtClean="0"/>
              <a:t>nemzetségi címere).</a:t>
            </a:r>
            <a:endParaRPr lang="hu-HU" sz="2000" dirty="0"/>
          </a:p>
          <a:p>
            <a:pPr marL="457200" indent="-457200">
              <a:buFont typeface="+mj-lt"/>
              <a:buAutoNum type="arabicPeriod"/>
            </a:pPr>
            <a:r>
              <a:rPr lang="hu-HU" sz="2000" dirty="0" smtClean="0"/>
              <a:t>pajzsmező: kék mezőben, zöld pajzslábon álló három ezüst templom, balról jobbra a</a:t>
            </a:r>
            <a:r>
              <a:rPr lang="hu-HU" sz="2000" dirty="0" smtClean="0">
                <a:latin typeface="Algerian" panose="04020705040A02060702" pitchFamily="82" charset="0"/>
              </a:rPr>
              <a:t> görög katolikus, a római katolikus </a:t>
            </a:r>
            <a:r>
              <a:rPr lang="hu-HU" sz="2000" dirty="0" smtClean="0"/>
              <a:t>és a </a:t>
            </a:r>
            <a:r>
              <a:rPr lang="hu-HU" sz="2000" dirty="0" smtClean="0">
                <a:latin typeface="Algerian" panose="04020705040A02060702" pitchFamily="82" charset="0"/>
              </a:rPr>
              <a:t>református</a:t>
            </a:r>
            <a:r>
              <a:rPr lang="hu-HU" sz="2000" dirty="0" smtClean="0"/>
              <a:t> felekezet - arany, arany és ezüst - attribútumával a tornyokon (a mai község szimbóluma).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 smtClean="0"/>
              <a:t>pajzsmező: zölddel és ezüsttel hétszer vágott, jobbharánt osztóvonal mentén színváltó mező (a </a:t>
            </a:r>
            <a:r>
              <a:rPr lang="hu-HU" sz="2000" dirty="0" smtClean="0">
                <a:latin typeface="Algerian" panose="04020705040A02060702" pitchFamily="82" charset="0"/>
              </a:rPr>
              <a:t>Mohos</a:t>
            </a:r>
            <a:r>
              <a:rPr lang="hu-HU" sz="2000" dirty="0" smtClean="0"/>
              <a:t> természetvédelmi terület szimbóluma).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 smtClean="0"/>
              <a:t>pajzsmező: kék belső szegélyű ezüst mezőben két, balharánt álló vörös szív (a </a:t>
            </a:r>
            <a:r>
              <a:rPr lang="hu-HU" sz="2000" dirty="0" smtClean="0">
                <a:latin typeface="Algerian" panose="04020705040A02060702" pitchFamily="82" charset="0"/>
              </a:rPr>
              <a:t>Kállay-család</a:t>
            </a:r>
            <a:r>
              <a:rPr lang="hu-HU" sz="2000" dirty="0" smtClean="0"/>
              <a:t> címerének eleme).</a:t>
            </a:r>
            <a:endParaRPr lang="hu-HU" sz="2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49950" b="53960"/>
          <a:stretch/>
        </p:blipFill>
        <p:spPr>
          <a:xfrm>
            <a:off x="2768958" y="2139940"/>
            <a:ext cx="1897924" cy="185251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46040" r="50050"/>
          <a:stretch/>
        </p:blipFill>
        <p:spPr>
          <a:xfrm>
            <a:off x="887720" y="3992451"/>
            <a:ext cx="1894117" cy="217119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49610" t="46680"/>
          <a:stretch/>
        </p:blipFill>
        <p:spPr>
          <a:xfrm>
            <a:off x="2756079" y="4005329"/>
            <a:ext cx="1910803" cy="214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1109980" y="1500562"/>
            <a:ext cx="9966960" cy="2926080"/>
          </a:xfrm>
        </p:spPr>
        <p:txBody>
          <a:bodyPr/>
          <a:lstStyle/>
          <a:p>
            <a:r>
              <a:rPr lang="hu-HU" dirty="0"/>
              <a:t>Köszönjük a segítséget!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type="subTitle" idx="1"/>
          </p:nvPr>
        </p:nvSpPr>
        <p:spPr>
          <a:xfrm>
            <a:off x="1709530" y="3869635"/>
            <a:ext cx="8767860" cy="1269036"/>
          </a:xfrm>
        </p:spPr>
        <p:txBody>
          <a:bodyPr/>
          <a:lstStyle/>
          <a:p>
            <a:pPr marL="45720" indent="0">
              <a:buNone/>
            </a:pPr>
            <a:r>
              <a:rPr lang="hu-HU" dirty="0" smtClean="0"/>
              <a:t>A kutatások során és az adatok feldolgozásának folyamatában nagyon sok segítséget kaptunk a településen élő és dolgozó lakosoktól. </a:t>
            </a:r>
          </a:p>
        </p:txBody>
      </p:sp>
    </p:spTree>
    <p:extLst>
      <p:ext uri="{BB962C8B-B14F-4D97-AF65-F5344CB8AC3E}">
        <p14:creationId xmlns:p14="http://schemas.microsoft.com/office/powerpoint/2010/main" val="1816067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solidFill>
                  <a:schemeClr val="accent2"/>
                </a:solidFill>
              </a:rPr>
              <a:t>Jelképeink: Zászló</a:t>
            </a:r>
            <a:endParaRPr lang="hu-HU" b="1" i="1" dirty="0">
              <a:solidFill>
                <a:schemeClr val="accent2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542" y="1959655"/>
            <a:ext cx="3736090" cy="414025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320978" y="1778691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hu-HU" sz="2000" dirty="0">
                <a:ea typeface="Times New Roman" panose="02020603050405020304" pitchFamily="18" charset="0"/>
              </a:rPr>
              <a:t>település zászlaja három sávból áll</a:t>
            </a:r>
            <a:r>
              <a:rPr lang="hu-HU" sz="2000" dirty="0" smtClean="0">
                <a:ea typeface="Times New Roman" panose="02020603050405020304" pitchFamily="18" charset="0"/>
              </a:rPr>
              <a:t>.</a:t>
            </a:r>
          </a:p>
          <a:p>
            <a:pPr hangingPunct="0">
              <a:spcAft>
                <a:spcPts val="0"/>
              </a:spcAft>
            </a:pPr>
            <a:r>
              <a:rPr lang="hu-HU" sz="2000" dirty="0" smtClean="0">
                <a:ea typeface="Times New Roman" panose="02020603050405020304" pitchFamily="18" charset="0"/>
              </a:rPr>
              <a:t> </a:t>
            </a:r>
            <a:endParaRPr lang="hu-HU" sz="2000" dirty="0">
              <a:ea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hu-HU" sz="2000" dirty="0">
                <a:ea typeface="Times New Roman" panose="02020603050405020304" pitchFamily="18" charset="0"/>
              </a:rPr>
              <a:t>A sávok színösszetétele: </a:t>
            </a:r>
            <a:r>
              <a:rPr lang="hu-HU" sz="2000" dirty="0" smtClean="0">
                <a:ea typeface="Times New Roman" panose="02020603050405020304" pitchFamily="18" charset="0"/>
              </a:rPr>
              <a:t>kék-fehér-kék</a:t>
            </a:r>
            <a:r>
              <a:rPr lang="hu-HU" sz="2000" dirty="0">
                <a:ea typeface="Times New Roman" panose="02020603050405020304" pitchFamily="18" charset="0"/>
              </a:rPr>
              <a:t>, alul szabdalt, ezüst rojttal ellátva.</a:t>
            </a:r>
          </a:p>
          <a:p>
            <a:pPr hangingPunct="0">
              <a:spcAft>
                <a:spcPts val="0"/>
              </a:spcAft>
            </a:pPr>
            <a:r>
              <a:rPr lang="hu-HU" sz="2000" dirty="0">
                <a:ea typeface="Times New Roman" panose="02020603050405020304" pitchFamily="18" charset="0"/>
              </a:rPr>
              <a:t> </a:t>
            </a:r>
          </a:p>
          <a:p>
            <a:pPr hangingPunct="0">
              <a:spcAft>
                <a:spcPts val="0"/>
              </a:spcAft>
            </a:pPr>
            <a:r>
              <a:rPr lang="hu-HU" sz="2000" dirty="0">
                <a:ea typeface="Times New Roman" panose="02020603050405020304" pitchFamily="18" charset="0"/>
              </a:rPr>
              <a:t>A középsősávban - a fehér mezőben - tartalmazza a község címerét, és a </a:t>
            </a:r>
            <a:r>
              <a:rPr lang="hu-HU" sz="2000" dirty="0" smtClean="0">
                <a:ea typeface="Times New Roman" panose="02020603050405020304" pitchFamily="18" charset="0"/>
              </a:rPr>
              <a:t>címert </a:t>
            </a:r>
            <a:r>
              <a:rPr lang="hu-HU" sz="2000" dirty="0">
                <a:ea typeface="Times New Roman" panose="02020603050405020304" pitchFamily="18" charset="0"/>
              </a:rPr>
              <a:t>körbefogva   a </a:t>
            </a:r>
            <a:r>
              <a:rPr lang="hu-HU" sz="2000" dirty="0">
                <a:latin typeface="Algerian" panose="04020705040A02060702" pitchFamily="82" charset="0"/>
                <a:ea typeface="Times New Roman" panose="02020603050405020304" pitchFamily="18" charset="0"/>
              </a:rPr>
              <a:t>KÁLLÓSEMJÉN </a:t>
            </a:r>
            <a:r>
              <a:rPr lang="hu-HU" sz="2000" dirty="0">
                <a:ea typeface="Times New Roman" panose="02020603050405020304" pitchFamily="18" charset="0"/>
              </a:rPr>
              <a:t>felirat olvasható.                                                          </a:t>
            </a:r>
          </a:p>
          <a:p>
            <a:pPr hangingPunct="0">
              <a:spcAft>
                <a:spcPts val="0"/>
              </a:spcAft>
            </a:pPr>
            <a:r>
              <a:rPr lang="hu-HU" sz="2000" dirty="0">
                <a:ea typeface="Times New Roman" panose="02020603050405020304" pitchFamily="18" charset="0"/>
              </a:rPr>
              <a:t> </a:t>
            </a:r>
          </a:p>
          <a:p>
            <a:pPr hangingPunct="0">
              <a:spcAft>
                <a:spcPts val="0"/>
              </a:spcAft>
            </a:pPr>
            <a:r>
              <a:rPr lang="hu-HU" sz="2000" dirty="0">
                <a:ea typeface="Times New Roman" panose="02020603050405020304" pitchFamily="18" charset="0"/>
              </a:rPr>
              <a:t>A címer két oldalán </a:t>
            </a:r>
            <a:r>
              <a:rPr lang="hu-HU" sz="2000" dirty="0">
                <a:latin typeface="Algerian" panose="04020705040A02060702" pitchFamily="82" charset="0"/>
                <a:ea typeface="Times New Roman" panose="02020603050405020304" pitchFamily="18" charset="0"/>
              </a:rPr>
              <a:t>1997</a:t>
            </a:r>
            <a:r>
              <a:rPr lang="hu-HU" sz="2000" dirty="0">
                <a:ea typeface="Times New Roman" panose="02020603050405020304" pitchFamily="18" charset="0"/>
              </a:rPr>
              <a:t>. évszám van elhelyezve, amely a zászló alapítás éve. </a:t>
            </a:r>
          </a:p>
          <a:p>
            <a:pPr hangingPunct="0">
              <a:spcAft>
                <a:spcPts val="0"/>
              </a:spcAft>
            </a:pPr>
            <a:r>
              <a:rPr lang="hu-HU" sz="2000" dirty="0">
                <a:ea typeface="Times New Roman" panose="02020603050405020304" pitchFamily="18" charset="0"/>
              </a:rPr>
              <a:t> </a:t>
            </a:r>
          </a:p>
          <a:p>
            <a:pPr hangingPunct="0">
              <a:spcAft>
                <a:spcPts val="0"/>
              </a:spcAft>
            </a:pPr>
            <a:r>
              <a:rPr lang="hu-HU" sz="2000" dirty="0">
                <a:ea typeface="Times New Roman" panose="02020603050405020304" pitchFamily="18" charset="0"/>
              </a:rPr>
              <a:t>A zászló hátoldala az első oldal tükörképe a </a:t>
            </a:r>
            <a:r>
              <a:rPr lang="hu-HU" sz="2000" dirty="0" smtClean="0">
                <a:ea typeface="Times New Roman" panose="02020603050405020304" pitchFamily="18" charset="0"/>
              </a:rPr>
              <a:t>címer nélkül.</a:t>
            </a:r>
            <a:endParaRPr lang="hu-HU" sz="2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1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1248" y="1"/>
            <a:ext cx="3931920" cy="1188720"/>
          </a:xfrm>
        </p:spPr>
        <p:txBody>
          <a:bodyPr/>
          <a:lstStyle/>
          <a:p>
            <a:r>
              <a:rPr lang="hu-HU" b="1" i="1" dirty="0" smtClean="0">
                <a:solidFill>
                  <a:schemeClr val="accent2"/>
                </a:solidFill>
              </a:rPr>
              <a:t>Történelem</a:t>
            </a:r>
            <a:endParaRPr lang="hu-HU" b="1" i="1" dirty="0">
              <a:solidFill>
                <a:schemeClr val="accent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39280" y="1364811"/>
            <a:ext cx="5212080" cy="4401205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000" dirty="0">
                <a:solidFill>
                  <a:schemeClr val="tx1"/>
                </a:solidFill>
              </a:rPr>
              <a:t>A falut az ősfoglaló Balog-Semjén nemzetség alapította a XI. században. Első írásos említése 1271-re tehető, amikor V. László vásárjogot biztosított a falunak</a:t>
            </a:r>
            <a:r>
              <a:rPr lang="hu-HU" sz="2000" dirty="0" smtClean="0">
                <a:solidFill>
                  <a:schemeClr val="tx1"/>
                </a:solidFill>
              </a:rPr>
              <a:t>.(Semjén)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</a:rPr>
              <a:t>1472:Nagysemjén és Kissemjén egybeolvadása: Kállósemjén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</a:rPr>
              <a:t>A XVI</a:t>
            </a:r>
            <a:r>
              <a:rPr lang="hu-HU" sz="2000" dirty="0">
                <a:solidFill>
                  <a:schemeClr val="tx1"/>
                </a:solidFill>
              </a:rPr>
              <a:t>. század derekán Kállósemjén lakóinak a </a:t>
            </a:r>
            <a:r>
              <a:rPr lang="hu-HU" sz="2000" dirty="0" smtClean="0">
                <a:solidFill>
                  <a:schemeClr val="tx1"/>
                </a:solidFill>
              </a:rPr>
              <a:t>száma alighanem </a:t>
            </a:r>
            <a:r>
              <a:rPr lang="hu-HU" sz="2000" dirty="0">
                <a:solidFill>
                  <a:schemeClr val="tx1"/>
                </a:solidFill>
              </a:rPr>
              <a:t>meghaladta az a négyszázat is. A megye 193 települését népességi rangsorba állítva, Kállósemjén 1549-ben a t</a:t>
            </a:r>
            <a:r>
              <a:rPr lang="hu-HU" sz="2000" dirty="0" smtClean="0">
                <a:solidFill>
                  <a:schemeClr val="tx1"/>
                </a:solidFill>
              </a:rPr>
              <a:t>izenkettedik </a:t>
            </a:r>
            <a:r>
              <a:rPr lang="hu-HU" sz="2000" dirty="0">
                <a:solidFill>
                  <a:schemeClr val="tx1"/>
                </a:solidFill>
              </a:rPr>
              <a:t>a </a:t>
            </a:r>
            <a:r>
              <a:rPr lang="hu-HU" sz="2000" dirty="0" smtClean="0">
                <a:solidFill>
                  <a:schemeClr val="tx1"/>
                </a:solidFill>
              </a:rPr>
              <a:t>rangsorban.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</a:rPr>
              <a:t>A </a:t>
            </a:r>
            <a:r>
              <a:rPr lang="hu-HU" sz="2000" dirty="0">
                <a:solidFill>
                  <a:schemeClr val="tx1"/>
                </a:solidFill>
              </a:rPr>
              <a:t>XVI. század utolsó harmadától a XVIII. század első évtizedéig tartó időben aztán teljesen elnéptelenedett.</a:t>
            </a:r>
          </a:p>
        </p:txBody>
      </p:sp>
      <p:sp>
        <p:nvSpPr>
          <p:cNvPr id="5" name="Tartalom helye 4"/>
          <p:cNvSpPr>
            <a:spLocks noGrp="1"/>
          </p:cNvSpPr>
          <p:nvPr>
            <p:ph type="body" sz="half" idx="2"/>
          </p:nvPr>
        </p:nvSpPr>
        <p:spPr>
          <a:xfrm>
            <a:off x="169817" y="2057399"/>
            <a:ext cx="4603351" cy="38100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endParaRPr lang="hu-HU" sz="1800" dirty="0"/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endParaRPr lang="hu-HU" sz="1800" dirty="0"/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endParaRPr lang="hu-HU" sz="1800" dirty="0"/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endParaRPr lang="hu-HU" sz="1800" dirty="0"/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endParaRPr lang="hu-HU" sz="1800" dirty="0"/>
          </a:p>
          <a:p>
            <a:pPr marL="0" indent="0">
              <a:buNone/>
            </a:pPr>
            <a:endParaRPr lang="hu-HU" sz="1800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78" y="4692698"/>
            <a:ext cx="1574828" cy="157482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70" y="1364811"/>
            <a:ext cx="3200898" cy="2597588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899159" y="6282989"/>
            <a:ext cx="3879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/>
              <a:t>A község pecsétje 1788-ból  (Fehérvári Béla rajza)</a:t>
            </a:r>
            <a:endParaRPr lang="hu-HU" sz="1200" dirty="0"/>
          </a:p>
        </p:txBody>
      </p:sp>
      <p:sp>
        <p:nvSpPr>
          <p:cNvPr id="11" name="Téglalap 10"/>
          <p:cNvSpPr/>
          <p:nvPr/>
        </p:nvSpPr>
        <p:spPr>
          <a:xfrm>
            <a:off x="496389" y="4000080"/>
            <a:ext cx="4685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i="1" dirty="0" smtClean="0"/>
              <a:t>Kállósemjén belterülete a házakkal és  Újfalu-rét </a:t>
            </a:r>
          </a:p>
          <a:p>
            <a:r>
              <a:rPr lang="hu-HU" sz="1600" i="1" dirty="0" smtClean="0"/>
              <a:t>az I. katonai felmérésen   (1782–1785)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71791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i="1" dirty="0" smtClean="0">
                <a:solidFill>
                  <a:schemeClr val="accent2"/>
                </a:solidFill>
              </a:rPr>
              <a:t>Múltidéző</a:t>
            </a:r>
            <a:endParaRPr lang="hu-HU" b="1" i="1" dirty="0">
              <a:solidFill>
                <a:schemeClr val="accent2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8656" y="1691323"/>
            <a:ext cx="2853781" cy="286087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864235" y="4821273"/>
            <a:ext cx="34964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/>
              <a:t>A község pecsétje 1882-ből. Az évszám két oldalán egy-egy görög kereszt. A nyitott pecsétmezőben egymást keresztező, hegyével lefelé fordított ekevas, csoroszlya és isztike (Fehérvári Béla rajza)</a:t>
            </a:r>
            <a:endParaRPr lang="hu-HU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406" y="1691322"/>
            <a:ext cx="1998073" cy="2860877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4865382" y="4774111"/>
            <a:ext cx="2752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Kállay Kristóf halotti címere        (1855)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390" y="1691322"/>
            <a:ext cx="2355273" cy="2860877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945388" y="4774111"/>
            <a:ext cx="3756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Kállay Ödön 48-as nemzetőr kapitány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588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solidFill>
                  <a:schemeClr val="accent2"/>
                </a:solidFill>
              </a:rPr>
              <a:t>Az I. világháború (1914-1918)</a:t>
            </a:r>
            <a:endParaRPr lang="hu-HU" b="1" i="1" dirty="0">
              <a:solidFill>
                <a:schemeClr val="accent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sz="2400" dirty="0" smtClean="0">
                <a:solidFill>
                  <a:schemeClr val="tx1"/>
                </a:solidFill>
              </a:rPr>
              <a:t>Az </a:t>
            </a:r>
            <a:r>
              <a:rPr lang="hu-HU" sz="2400" dirty="0">
                <a:solidFill>
                  <a:schemeClr val="tx1"/>
                </a:solidFill>
              </a:rPr>
              <a:t>első világháborúban Kállósemjén hatszáz polgára vett részt, közülük 89 hősi halált halt, 27 megrokkant. A katonák Galíciában, Bukovinában, az olasz, majd újra az orosz frontokon harcoltak</a:t>
            </a:r>
            <a:r>
              <a:rPr lang="hu-HU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hu-HU" sz="2400" dirty="0">
                <a:solidFill>
                  <a:schemeClr val="tx1"/>
                </a:solidFill>
              </a:rPr>
              <a:t>1918-ban már éhezett a lakosság, nem volt elegendő élelem. </a:t>
            </a:r>
            <a:r>
              <a:rPr lang="hu-HU" sz="2400" dirty="0" smtClean="0">
                <a:solidFill>
                  <a:schemeClr val="tx1"/>
                </a:solidFill>
              </a:rPr>
              <a:t>Egy </a:t>
            </a:r>
            <a:r>
              <a:rPr lang="hu-HU" sz="2400" dirty="0">
                <a:solidFill>
                  <a:schemeClr val="tx1"/>
                </a:solidFill>
              </a:rPr>
              <a:t>sor termékre jegyrendszert vezettek be, és korlátozták a fogyasztást. </a:t>
            </a:r>
            <a:endParaRPr lang="hu-HU" sz="2400" dirty="0" smtClean="0">
              <a:solidFill>
                <a:schemeClr val="tx1"/>
              </a:solidFill>
            </a:endParaRPr>
          </a:p>
          <a:p>
            <a:r>
              <a:rPr lang="hu-HU" sz="2400" dirty="0">
                <a:solidFill>
                  <a:schemeClr val="tx1"/>
                </a:solidFill>
              </a:rPr>
              <a:t>Minden nyomorúságuk ellenére, az összekuporgatott filléreikből 137 koronát gyűjtött össze a falu a krasznojarszki fogolytábor százötven szabolcsi katonájának, amit Kellner Lajos ötven koronával toldott meg</a:t>
            </a:r>
            <a:r>
              <a:rPr lang="hu-HU" sz="2400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16903" y="1691322"/>
            <a:ext cx="2675074" cy="4351338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6080760" y="6080759"/>
            <a:ext cx="5452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Első világháborús katonák. Balról Tóth Miklós kisbirtokos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030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i="1" dirty="0" smtClean="0">
                <a:solidFill>
                  <a:schemeClr val="accent2"/>
                </a:solidFill>
              </a:rPr>
              <a:t>A két világháború között</a:t>
            </a:r>
            <a:endParaRPr lang="hu-HU" b="1" i="1" dirty="0">
              <a:solidFill>
                <a:schemeClr val="accent2"/>
              </a:solidFill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363" y="1812207"/>
            <a:ext cx="3210036" cy="184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églalap 6"/>
          <p:cNvSpPr/>
          <p:nvPr/>
        </p:nvSpPr>
        <p:spPr>
          <a:xfrm>
            <a:off x="653363" y="3643304"/>
            <a:ext cx="3609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/>
              <a:t>A községi elöljáróság 1930-ban.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910" y="1753262"/>
            <a:ext cx="3210036" cy="184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églalap 8"/>
          <p:cNvSpPr/>
          <p:nvPr/>
        </p:nvSpPr>
        <p:spPr>
          <a:xfrm>
            <a:off x="8526252" y="1753262"/>
            <a:ext cx="2511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/>
              <a:t>Aratás a Kállay-birtokon 1940-ben</a:t>
            </a:r>
            <a:r>
              <a:rPr lang="hu-HU" sz="1600" dirty="0" smtClean="0"/>
              <a:t>.</a:t>
            </a:r>
            <a:endParaRPr lang="hu-HU" sz="16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486" y="2045074"/>
            <a:ext cx="2098881" cy="3006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églalap 10"/>
          <p:cNvSpPr/>
          <p:nvPr/>
        </p:nvSpPr>
        <p:spPr>
          <a:xfrm>
            <a:off x="4563686" y="5081869"/>
            <a:ext cx="3078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 smtClean="0"/>
              <a:t>A régi iskolaudvaron állt Trianoni emlékműnél </a:t>
            </a:r>
          </a:p>
          <a:p>
            <a:pPr algn="ctr"/>
            <a:r>
              <a:rPr lang="hu-HU" sz="1200" dirty="0" smtClean="0"/>
              <a:t>(balról) Homoródi Endre, Turcsák Mária, </a:t>
            </a:r>
          </a:p>
          <a:p>
            <a:pPr algn="ctr"/>
            <a:r>
              <a:rPr lang="hu-HU" sz="1200" dirty="0" smtClean="0"/>
              <a:t>Homoródi Antal</a:t>
            </a:r>
            <a:endParaRPr lang="hu-HU" sz="12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7212" y="3820343"/>
            <a:ext cx="3222734" cy="2232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églalap 12"/>
          <p:cNvSpPr/>
          <p:nvPr/>
        </p:nvSpPr>
        <p:spPr>
          <a:xfrm>
            <a:off x="8526252" y="5994567"/>
            <a:ext cx="27663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i="1" dirty="0" smtClean="0"/>
              <a:t>Almafametszés a Forrástanyán 1938-ban.</a:t>
            </a:r>
            <a:endParaRPr lang="hu-HU" sz="1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32" y="4106142"/>
            <a:ext cx="3750686" cy="2068441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883326" y="6158141"/>
            <a:ext cx="19669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/>
              <a:t>Hordás, kazalrakás 1936-ban</a:t>
            </a:r>
          </a:p>
        </p:txBody>
      </p:sp>
    </p:spTree>
    <p:extLst>
      <p:ext uri="{BB962C8B-B14F-4D97-AF65-F5344CB8AC3E}">
        <p14:creationId xmlns:p14="http://schemas.microsoft.com/office/powerpoint/2010/main" val="201752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solidFill>
                  <a:schemeClr val="accent2"/>
                </a:solidFill>
              </a:rPr>
              <a:t>A II. világháború (1939-1945)</a:t>
            </a:r>
            <a:endParaRPr lang="hu-HU" b="1" i="1" dirty="0">
              <a:solidFill>
                <a:schemeClr val="accent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000" dirty="0" smtClean="0">
                <a:solidFill>
                  <a:schemeClr val="tx1"/>
                </a:solidFill>
              </a:rPr>
              <a:t>94 </a:t>
            </a:r>
            <a:r>
              <a:rPr lang="hu-HU" sz="2000" dirty="0">
                <a:solidFill>
                  <a:schemeClr val="tx1"/>
                </a:solidFill>
              </a:rPr>
              <a:t>zsidó személyt, közöttük a gyermekeket gettóba hurcolták. Közülük 27-en meghaltak.</a:t>
            </a:r>
          </a:p>
          <a:p>
            <a:r>
              <a:rPr lang="hu-HU" sz="2000" dirty="0">
                <a:solidFill>
                  <a:schemeClr val="tx1"/>
                </a:solidFill>
              </a:rPr>
              <a:t>Több mint 90 hősi halott, a fronton és a faluban folyó harcok során</a:t>
            </a:r>
            <a:r>
              <a:rPr lang="hu-HU" sz="2000" dirty="0" smtClean="0">
                <a:solidFill>
                  <a:schemeClr val="tx1"/>
                </a:solidFill>
              </a:rPr>
              <a:t>. Több civil áldozat nők és gyerekek.</a:t>
            </a:r>
            <a:endParaRPr lang="hu-HU" sz="2000" dirty="0">
              <a:solidFill>
                <a:schemeClr val="tx1"/>
              </a:solidFill>
            </a:endParaRPr>
          </a:p>
          <a:p>
            <a:r>
              <a:rPr lang="hu-HU" sz="2000" dirty="0">
                <a:solidFill>
                  <a:schemeClr val="tx1"/>
                </a:solidFill>
              </a:rPr>
              <a:t>Többen fogolytáborokba kerültek és soha, vagy csak évekkel a háború vége után tértek </a:t>
            </a:r>
            <a:r>
              <a:rPr lang="hu-HU" sz="2000" dirty="0" smtClean="0">
                <a:solidFill>
                  <a:schemeClr val="tx1"/>
                </a:solidFill>
              </a:rPr>
              <a:t>haza.</a:t>
            </a:r>
          </a:p>
          <a:p>
            <a:r>
              <a:rPr lang="hu-HU" sz="2000" dirty="0" smtClean="0">
                <a:solidFill>
                  <a:schemeClr val="tx1"/>
                </a:solidFill>
              </a:rPr>
              <a:t>1944.október -1944.december harcok a településen.</a:t>
            </a:r>
          </a:p>
          <a:p>
            <a:r>
              <a:rPr lang="hu-HU" sz="2000" dirty="0" smtClean="0">
                <a:solidFill>
                  <a:schemeClr val="tx1"/>
                </a:solidFill>
              </a:rPr>
              <a:t>Karácsony után tudták a településen élők a terményeket, burgonyát betakarítani.</a:t>
            </a:r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69074" y="1667401"/>
            <a:ext cx="2587817" cy="370650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897880" y="537391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 smtClean="0"/>
              <a:t>Teski Miklós cséplőgépész 1943-ban a Wolkenstein-féle kastély előtt. 1944 karácsonyán a frontról hazafelé útban lehúzták lábáról a csizmát, mezítláb érkezett haza, tüdőgyulladásban meghalt.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521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ázis">
  <a:themeElements>
    <a:clrScheme name="Báz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áz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áz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Motívum</Template>
  <TotalTime>1352</TotalTime>
  <Words>1827</Words>
  <Application>Microsoft Office PowerPoint</Application>
  <PresentationFormat>Szélesvásznú</PresentationFormat>
  <Paragraphs>232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3</vt:i4>
      </vt:variant>
      <vt:variant>
        <vt:lpstr>Diacímek</vt:lpstr>
      </vt:variant>
      <vt:variant>
        <vt:i4>30</vt:i4>
      </vt:variant>
    </vt:vector>
  </HeadingPairs>
  <TitlesOfParts>
    <vt:vector size="40" baseType="lpstr">
      <vt:lpstr>Algerian</vt:lpstr>
      <vt:lpstr>Arial</vt:lpstr>
      <vt:lpstr>Calibri</vt:lpstr>
      <vt:lpstr>Calibri Light</vt:lpstr>
      <vt:lpstr>Corbel</vt:lpstr>
      <vt:lpstr>Times New Roman</vt:lpstr>
      <vt:lpstr>Wingdings 2</vt:lpstr>
      <vt:lpstr>HDOfficeLightV0</vt:lpstr>
      <vt:lpstr>1_HDOfficeLightV0</vt:lpstr>
      <vt:lpstr>Bázis</vt:lpstr>
      <vt:lpstr>Kállósemjén</vt:lpstr>
      <vt:lpstr>Földrajzi elhelyezkedés</vt:lpstr>
      <vt:lpstr>Jelképeink: Címer:Barokkos összhatású, álló, négyelt tárcsapajzs. </vt:lpstr>
      <vt:lpstr>Jelképeink: Zászló</vt:lpstr>
      <vt:lpstr>Történelem</vt:lpstr>
      <vt:lpstr>Múltidéző</vt:lpstr>
      <vt:lpstr>Az I. világháború (1914-1918)</vt:lpstr>
      <vt:lpstr>A két világháború között</vt:lpstr>
      <vt:lpstr>A II. világháború (1939-1945)</vt:lpstr>
      <vt:lpstr>Már ez is történelem</vt:lpstr>
      <vt:lpstr>A Kállay család</vt:lpstr>
      <vt:lpstr>„Kállósemjén miniszterelnöke”</vt:lpstr>
      <vt:lpstr>„Kállósemjén miniszterelnöke”</vt:lpstr>
      <vt:lpstr>A Kállay család</vt:lpstr>
      <vt:lpstr>Dr. Lakatos Sarolta</vt:lpstr>
      <vt:lpstr>Önkormányzat</vt:lpstr>
      <vt:lpstr>Történelmi egyházak</vt:lpstr>
      <vt:lpstr>Külterületek, tanyák</vt:lpstr>
      <vt:lpstr>Kállósemjéni Civil Szervezetek</vt:lpstr>
      <vt:lpstr>Dr. Erdész Sándor Könyvtár</vt:lpstr>
      <vt:lpstr>Pál Gyula Közösségi Ház</vt:lpstr>
      <vt:lpstr>Oktatás</vt:lpstr>
      <vt:lpstr>Oktatás</vt:lpstr>
      <vt:lpstr>Oktatás</vt:lpstr>
      <vt:lpstr>Az iskola nevét viselő jelképek, tárgyak</vt:lpstr>
      <vt:lpstr>Díjak, kitüntetések</vt:lpstr>
      <vt:lpstr>A számok tükrében</vt:lpstr>
      <vt:lpstr>A számok tükrében</vt:lpstr>
      <vt:lpstr>A számok tükrében</vt:lpstr>
      <vt:lpstr>Köszönjük a segítséget!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Kállósemjén</dc:title>
  <dc:creator>User</dc:creator>
  <cp:lastModifiedBy>User</cp:lastModifiedBy>
  <cp:revision>105</cp:revision>
  <dcterms:created xsi:type="dcterms:W3CDTF">2017-03-27T14:48:10Z</dcterms:created>
  <dcterms:modified xsi:type="dcterms:W3CDTF">2017-04-03T08:14:31Z</dcterms:modified>
</cp:coreProperties>
</file>