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9" r:id="rId1"/>
  </p:sldMasterIdLst>
  <p:sldIdLst>
    <p:sldId id="256" r:id="rId2"/>
    <p:sldId id="258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8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64" d="100"/>
          <a:sy n="64" d="100"/>
        </p:scale>
        <p:origin x="-108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6191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869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9822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9858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2558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9913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7020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621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373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4218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7587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383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6381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530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761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6521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F720D-DCDA-44A0-B7A8-5227736D1D13}" type="datetimeFigureOut">
              <a:rPr lang="hu-HU" smtClean="0"/>
              <a:t>2017.02.27.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44CA78F-B41E-45E2-8828-887D79A851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719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4" r:id="rId15"/>
    <p:sldLayoutId id="214748405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dirty="0" smtClean="0"/>
              <a:t>Arany János élete és munkássága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Készítette: Rozsnyai Luca 7.a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2374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68814" y="275767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hu-HU" sz="2400" dirty="0">
                <a:solidFill>
                  <a:schemeClr val="accent6">
                    <a:lumMod val="75000"/>
                  </a:schemeClr>
                </a:solidFill>
              </a:rPr>
              <a:t>Most, ha adná is már, késő:</a:t>
            </a:r>
            <a:br>
              <a:rPr lang="hu-H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hu-HU" sz="2400" dirty="0">
                <a:solidFill>
                  <a:schemeClr val="accent6">
                    <a:lumMod val="75000"/>
                  </a:schemeClr>
                </a:solidFill>
              </a:rPr>
              <a:t>Egy nyugalom vár, a végső:</a:t>
            </a:r>
            <a:br>
              <a:rPr lang="hu-H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hu-HU" sz="2400" dirty="0">
                <a:solidFill>
                  <a:schemeClr val="accent6">
                    <a:lumMod val="75000"/>
                  </a:schemeClr>
                </a:solidFill>
              </a:rPr>
              <a:t>Mert hogy’ szálljon,</a:t>
            </a:r>
            <a:br>
              <a:rPr lang="hu-H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hu-HU" sz="2400" dirty="0">
                <a:solidFill>
                  <a:schemeClr val="accent6">
                    <a:lumMod val="75000"/>
                  </a:schemeClr>
                </a:solidFill>
              </a:rPr>
              <a:t>Bár kalitja már kinyitva,</a:t>
            </a:r>
            <a:br>
              <a:rPr lang="hu-H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hu-HU" sz="2400" dirty="0">
                <a:solidFill>
                  <a:schemeClr val="accent6">
                    <a:lumMod val="75000"/>
                  </a:schemeClr>
                </a:solidFill>
              </a:rPr>
              <a:t>Rab madár is, szegett szárnyon</a:t>
            </a:r>
            <a:r>
              <a:rPr lang="hu-HU" sz="2400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r>
              <a:rPr lang="hu-HU" sz="1200" i="1" dirty="0" smtClean="0">
                <a:solidFill>
                  <a:schemeClr val="accent6">
                    <a:lumMod val="75000"/>
                  </a:schemeClr>
                </a:solidFill>
              </a:rPr>
              <a:t>Epilógus</a:t>
            </a:r>
            <a:endParaRPr lang="hu-HU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2699656"/>
            <a:ext cx="8915400" cy="3211565"/>
          </a:xfrm>
        </p:spPr>
        <p:txBody>
          <a:bodyPr/>
          <a:lstStyle/>
          <a:p>
            <a:r>
              <a:rPr lang="hu-HU" dirty="0" smtClean="0"/>
              <a:t>Arany János 1882. október 22-én halt </a:t>
            </a:r>
            <a:r>
              <a:rPr lang="hu-HU" smtClean="0"/>
              <a:t>meg Budapesten.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227" y="3176866"/>
            <a:ext cx="4618348" cy="273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09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06859" y="468304"/>
            <a:ext cx="8911687" cy="1280890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Arany János</a:t>
            </a: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5005" y="0"/>
            <a:ext cx="2639797" cy="360914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179393" y="1505662"/>
            <a:ext cx="2948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dirty="0" smtClean="0"/>
              <a:t>1817. március 2-án</a:t>
            </a:r>
            <a:endParaRPr lang="hu-HU" sz="2400" dirty="0"/>
          </a:p>
        </p:txBody>
      </p:sp>
      <p:sp>
        <p:nvSpPr>
          <p:cNvPr id="6" name="Téglalap 5"/>
          <p:cNvSpPr/>
          <p:nvPr/>
        </p:nvSpPr>
        <p:spPr>
          <a:xfrm>
            <a:off x="2595209" y="2185460"/>
            <a:ext cx="1742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i="1" u="sng" dirty="0" smtClean="0">
                <a:solidFill>
                  <a:schemeClr val="accent6">
                    <a:lumMod val="75000"/>
                  </a:schemeClr>
                </a:solidFill>
              </a:rPr>
              <a:t>200 éve</a:t>
            </a:r>
            <a:endParaRPr lang="hu-HU" sz="3200" dirty="0"/>
          </a:p>
        </p:txBody>
      </p:sp>
      <p:sp>
        <p:nvSpPr>
          <p:cNvPr id="7" name="Téglalap 6"/>
          <p:cNvSpPr/>
          <p:nvPr/>
        </p:nvSpPr>
        <p:spPr>
          <a:xfrm>
            <a:off x="5221712" y="1859972"/>
            <a:ext cx="61445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Nagyszalontán</a:t>
            </a:r>
            <a:br>
              <a:rPr lang="hu-HU" sz="2400" dirty="0" smtClean="0"/>
            </a:br>
            <a:r>
              <a:rPr lang="hu-HU" sz="2400" dirty="0" smtClean="0"/>
              <a:t>(a mai Románia területén)</a:t>
            </a:r>
            <a:br>
              <a:rPr lang="hu-HU" sz="2400" dirty="0" smtClean="0"/>
            </a:br>
            <a:endParaRPr lang="hu-HU" sz="2400" dirty="0"/>
          </a:p>
        </p:txBody>
      </p:sp>
      <p:pic>
        <p:nvPicPr>
          <p:cNvPr id="8" name="Kép 7"/>
          <p:cNvPicPr/>
          <p:nvPr/>
        </p:nvPicPr>
        <p:blipFill rotWithShape="1">
          <a:blip r:embed="rId3"/>
          <a:srcRect l="34587" t="43061" r="23390" b="12516"/>
          <a:stretch/>
        </p:blipFill>
        <p:spPr bwMode="auto">
          <a:xfrm>
            <a:off x="2473037" y="3609145"/>
            <a:ext cx="5181760" cy="32488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796" y="3609974"/>
            <a:ext cx="4287822" cy="3248025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5221712" y="1923445"/>
            <a:ext cx="14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smtClean="0"/>
              <a:t>Született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294602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„Híre 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pora sincsen már az öreg háznak,</a:t>
            </a:r>
            <a:br>
              <a:rPr lang="hu-H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Honnan elindultam földi utazásnak,” </a:t>
            </a:r>
            <a:r>
              <a:rPr lang="hu-HU" sz="1300" i="1" dirty="0">
                <a:solidFill>
                  <a:schemeClr val="accent6">
                    <a:lumMod val="75000"/>
                  </a:schemeClr>
                </a:solidFill>
              </a:rPr>
              <a:t>AZ "ÖREG" HÁZRÓL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sz="2800" dirty="0" smtClean="0"/>
              <a:t>Szülei:</a:t>
            </a:r>
          </a:p>
          <a:p>
            <a:r>
              <a:rPr lang="hu-HU" sz="2800" dirty="0" smtClean="0"/>
              <a:t>Arany György</a:t>
            </a:r>
          </a:p>
          <a:p>
            <a:r>
              <a:rPr lang="hu-HU" sz="2800" dirty="0" smtClean="0"/>
              <a:t>Megyeri Sára</a:t>
            </a:r>
          </a:p>
          <a:p>
            <a:endParaRPr lang="hu-HU" sz="2800" dirty="0"/>
          </a:p>
          <a:p>
            <a:pPr marL="0" indent="0">
              <a:buNone/>
            </a:pPr>
            <a:endParaRPr lang="hu-HU" sz="2800" dirty="0" smtClean="0"/>
          </a:p>
          <a:p>
            <a:endParaRPr lang="hu-HU" sz="2800" dirty="0" smtClean="0"/>
          </a:p>
          <a:p>
            <a:r>
              <a:rPr lang="hu-HU" sz="2800" dirty="0" smtClean="0"/>
              <a:t>Arany,  a házaspár </a:t>
            </a:r>
            <a:r>
              <a:rPr lang="hu-HU" sz="2800" dirty="0" err="1" smtClean="0"/>
              <a:t>tizedik</a:t>
            </a:r>
            <a:r>
              <a:rPr lang="hu-HU" sz="2800" dirty="0" smtClean="0"/>
              <a:t> gyermekeként született de rajta kívül csak a legidősebb gyermek Sára élt, a költő születésekor.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704" y="1905000"/>
            <a:ext cx="3916981" cy="25496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1669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43640" y="1110343"/>
            <a:ext cx="8840789" cy="5334000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1823-1836-ig járt iskolába</a:t>
            </a:r>
          </a:p>
          <a:p>
            <a:r>
              <a:rPr lang="hu-HU" dirty="0" smtClean="0"/>
              <a:t>Iskolái: nagyszalontai iskola, </a:t>
            </a:r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smtClean="0"/>
              <a:t>debreceni kollégium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endParaRPr lang="hu-HU" sz="1900" dirty="0" smtClean="0"/>
          </a:p>
          <a:p>
            <a:pPr lvl="8"/>
            <a:r>
              <a:rPr lang="hu-HU" sz="1900" dirty="0"/>
              <a:t>A </a:t>
            </a:r>
            <a:r>
              <a:rPr lang="hu-HU" sz="1900" dirty="0" smtClean="0"/>
              <a:t>tandíjának </a:t>
            </a:r>
            <a:r>
              <a:rPr lang="hu-HU" sz="1900" dirty="0"/>
              <a:t>kifizetésében Arany János is segített ugyanis tanított Kisújszálláson például! </a:t>
            </a:r>
            <a:r>
              <a:rPr lang="hu-HU" sz="1900" dirty="0" smtClean="0"/>
              <a:t>            </a:t>
            </a:r>
            <a:endParaRPr lang="hu-HU" sz="19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181" y="620485"/>
            <a:ext cx="4917349" cy="3450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061" y="2950107"/>
            <a:ext cx="4172221" cy="3494236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8608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03713" y="838199"/>
            <a:ext cx="9198429" cy="5693230"/>
          </a:xfrm>
        </p:spPr>
        <p:txBody>
          <a:bodyPr/>
          <a:lstStyle/>
          <a:p>
            <a:r>
              <a:rPr lang="hu-HU" dirty="0" smtClean="0"/>
              <a:t>Felesége: </a:t>
            </a:r>
            <a:r>
              <a:rPr lang="hu-HU" dirty="0" err="1" smtClean="0"/>
              <a:t>Ercsey</a:t>
            </a:r>
            <a:r>
              <a:rPr lang="hu-HU" dirty="0" smtClean="0"/>
              <a:t> Julianna</a:t>
            </a:r>
          </a:p>
          <a:p>
            <a:r>
              <a:rPr lang="hu-HU" dirty="0" smtClean="0"/>
              <a:t>Gyermekei: Arany László  (költő)</a:t>
            </a:r>
          </a:p>
          <a:p>
            <a:pPr marL="0" indent="0">
              <a:buNone/>
            </a:pPr>
            <a:r>
              <a:rPr lang="hu-HU" dirty="0" smtClean="0"/>
              <a:t>			és </a:t>
            </a:r>
            <a:r>
              <a:rPr lang="hu-HU" dirty="0"/>
              <a:t>A</a:t>
            </a:r>
            <a:r>
              <a:rPr lang="hu-HU" dirty="0" smtClean="0"/>
              <a:t>rany Juliska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519" y="3254829"/>
            <a:ext cx="2217420" cy="316774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727" y="3254829"/>
            <a:ext cx="2303813" cy="316774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624" y="195941"/>
            <a:ext cx="2961518" cy="31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2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22310" y="156024"/>
            <a:ext cx="8911687" cy="1977576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</a:rPr>
              <a:t>„Zavarva </a:t>
            </a:r>
            <a:r>
              <a:rPr lang="hu-HU" sz="2800" dirty="0">
                <a:solidFill>
                  <a:schemeClr val="accent6">
                    <a:lumMod val="75000"/>
                  </a:schemeClr>
                </a:solidFill>
              </a:rPr>
              <a:t>lelkem, mint a bomlott cimbalom;</a:t>
            </a:r>
            <a:br>
              <a:rPr lang="hu-HU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hu-HU" sz="2800" dirty="0" err="1">
                <a:solidFill>
                  <a:schemeClr val="accent6">
                    <a:lumMod val="75000"/>
                  </a:schemeClr>
                </a:solidFill>
              </a:rPr>
              <a:t>Örűl</a:t>
            </a:r>
            <a:r>
              <a:rPr lang="hu-HU" sz="2800" dirty="0">
                <a:solidFill>
                  <a:schemeClr val="accent6">
                    <a:lumMod val="75000"/>
                  </a:schemeClr>
                </a:solidFill>
              </a:rPr>
              <a:t> a szívem és mégis sajog belé,</a:t>
            </a:r>
            <a:br>
              <a:rPr lang="hu-HU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hu-HU" sz="2800" dirty="0">
                <a:solidFill>
                  <a:schemeClr val="accent6">
                    <a:lumMod val="75000"/>
                  </a:schemeClr>
                </a:solidFill>
              </a:rPr>
              <a:t>Hányja veti a hab: mért e nagy jutalom?</a:t>
            </a:r>
            <a:br>
              <a:rPr lang="hu-HU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hu-HU" sz="2800" dirty="0">
                <a:solidFill>
                  <a:schemeClr val="accent6">
                    <a:lumMod val="75000"/>
                  </a:schemeClr>
                </a:solidFill>
              </a:rPr>
              <a:t>Petőfit barátul mégsem </a:t>
            </a:r>
            <a:r>
              <a:rPr lang="hu-HU" sz="2800" dirty="0" err="1">
                <a:solidFill>
                  <a:schemeClr val="accent6">
                    <a:lumMod val="75000"/>
                  </a:schemeClr>
                </a:solidFill>
              </a:rPr>
              <a:t>érdemelé</a:t>
            </a:r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</a:rPr>
              <a:t>.” </a:t>
            </a:r>
            <a:r>
              <a:rPr lang="hu-HU" sz="1600" i="1" dirty="0" smtClean="0">
                <a:solidFill>
                  <a:schemeClr val="accent6">
                    <a:lumMod val="75000"/>
                  </a:schemeClr>
                </a:solidFill>
              </a:rPr>
              <a:t>Válasz Petőfinek</a:t>
            </a:r>
            <a:endParaRPr lang="hu-HU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191000"/>
          </a:xfrm>
        </p:spPr>
        <p:txBody>
          <a:bodyPr>
            <a:normAutofit/>
          </a:bodyPr>
          <a:lstStyle/>
          <a:p>
            <a:r>
              <a:rPr lang="hu-HU" dirty="0" smtClean="0"/>
              <a:t>1846-ban a Kisfaludy Társaság felhívására megírta a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smtClean="0">
                <a:solidFill>
                  <a:schemeClr val="accent1"/>
                </a:solidFill>
              </a:rPr>
              <a:t>Toldi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dirty="0" smtClean="0"/>
              <a:t>című elbeszélő költeményét! (Országos hírnév!)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A Toldival nem csak elismerést és pénzjutalmat kapott, </a:t>
            </a:r>
            <a:r>
              <a:rPr lang="hu-HU" b="1" dirty="0" smtClean="0">
                <a:solidFill>
                  <a:schemeClr val="accent1"/>
                </a:solidFill>
              </a:rPr>
              <a:t>Petőfi Sándor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smtClean="0"/>
              <a:t>barátságát is elnyerte.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849" y="2895600"/>
            <a:ext cx="63341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221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32210" y="232225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chemeClr val="accent1"/>
                </a:solidFill>
              </a:rPr>
              <a:t>„Nem </a:t>
            </a:r>
            <a:r>
              <a:rPr lang="hu-HU" dirty="0">
                <a:solidFill>
                  <a:schemeClr val="accent1"/>
                </a:solidFill>
              </a:rPr>
              <a:t>kerestek engemet kötéllel;</a:t>
            </a:r>
            <a:br>
              <a:rPr lang="hu-HU" dirty="0">
                <a:solidFill>
                  <a:schemeClr val="accent1"/>
                </a:solidFill>
              </a:rPr>
            </a:br>
            <a:r>
              <a:rPr lang="hu-HU" dirty="0">
                <a:solidFill>
                  <a:schemeClr val="accent1"/>
                </a:solidFill>
              </a:rPr>
              <a:t>Zászló alá magam csaptam én fel:</a:t>
            </a:r>
            <a:br>
              <a:rPr lang="hu-HU" dirty="0">
                <a:solidFill>
                  <a:schemeClr val="accent1"/>
                </a:solidFill>
              </a:rPr>
            </a:br>
            <a:r>
              <a:rPr lang="hu-HU" dirty="0">
                <a:solidFill>
                  <a:schemeClr val="accent1"/>
                </a:solidFill>
              </a:rPr>
              <a:t>Szülőanyám, te szép Magyarország,</a:t>
            </a:r>
            <a:br>
              <a:rPr lang="hu-HU" dirty="0">
                <a:solidFill>
                  <a:schemeClr val="accent1"/>
                </a:solidFill>
              </a:rPr>
            </a:br>
            <a:r>
              <a:rPr lang="hu-HU" dirty="0">
                <a:solidFill>
                  <a:schemeClr val="accent1"/>
                </a:solidFill>
              </a:rPr>
              <a:t>Hogyne lennék holtig igaz hozzád</a:t>
            </a:r>
            <a:r>
              <a:rPr lang="hu-HU" dirty="0" smtClean="0">
                <a:solidFill>
                  <a:schemeClr val="accent1"/>
                </a:solidFill>
              </a:rPr>
              <a:t>!”</a:t>
            </a:r>
            <a:br>
              <a:rPr lang="hu-HU" dirty="0" smtClean="0">
                <a:solidFill>
                  <a:schemeClr val="accent1"/>
                </a:solidFill>
              </a:rPr>
            </a:br>
            <a:endParaRPr lang="hu-HU" sz="1800" i="1" dirty="0">
              <a:solidFill>
                <a:schemeClr val="accent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545669" y="2383972"/>
            <a:ext cx="4313864" cy="3777622"/>
          </a:xfrm>
        </p:spPr>
        <p:txBody>
          <a:bodyPr>
            <a:normAutofit fontScale="62500" lnSpcReduction="20000"/>
          </a:bodyPr>
          <a:lstStyle/>
          <a:p>
            <a:endParaRPr lang="hu-HU" dirty="0"/>
          </a:p>
          <a:p>
            <a:r>
              <a:rPr lang="hu-HU" sz="3400" dirty="0" smtClean="0"/>
              <a:t>Az 1848-49-es forradalom és</a:t>
            </a:r>
          </a:p>
          <a:p>
            <a:pPr marL="0" indent="0">
              <a:buNone/>
            </a:pPr>
            <a:r>
              <a:rPr lang="hu-HU" sz="3400" dirty="0" smtClean="0"/>
              <a:t> szabadságharc idején nemzetőr volt.</a:t>
            </a:r>
          </a:p>
          <a:p>
            <a:pPr marL="0" indent="0">
              <a:buNone/>
            </a:pPr>
            <a:r>
              <a:rPr lang="hu-HU" sz="3400" dirty="0" smtClean="0"/>
              <a:t> (Arad)</a:t>
            </a:r>
          </a:p>
          <a:p>
            <a:endParaRPr lang="hu-HU" sz="3400" dirty="0" smtClean="0"/>
          </a:p>
          <a:p>
            <a:pPr marL="0" indent="0">
              <a:buNone/>
            </a:pPr>
            <a:endParaRPr lang="hu-HU" sz="3400" dirty="0"/>
          </a:p>
          <a:p>
            <a:pPr marL="0" indent="0">
              <a:buNone/>
            </a:pPr>
            <a:endParaRPr lang="hu-HU" sz="3400" dirty="0"/>
          </a:p>
          <a:p>
            <a:r>
              <a:rPr lang="hu-HU" sz="3400" dirty="0" smtClean="0"/>
              <a:t>Majd a szabadságharc elbukásával bujdosni kényszerült.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half" idx="2"/>
          </p:nvPr>
        </p:nvSpPr>
        <p:spPr>
          <a:xfrm>
            <a:off x="7316998" y="2672051"/>
            <a:ext cx="4313864" cy="377762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9473930" y="1764268"/>
            <a:ext cx="1837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i="1" dirty="0">
                <a:solidFill>
                  <a:schemeClr val="accent1"/>
                </a:solidFill>
              </a:rPr>
              <a:t>Nemzetőr - dal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834" y="2712868"/>
            <a:ext cx="4133889" cy="3666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41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69261"/>
          </a:xfrm>
        </p:spPr>
        <p:txBody>
          <a:bodyPr/>
          <a:lstStyle/>
          <a:p>
            <a:r>
              <a:rPr lang="hu-HU" dirty="0">
                <a:solidFill>
                  <a:schemeClr val="accent1"/>
                </a:solidFill>
              </a:rPr>
              <a:t>„Két </a:t>
            </a:r>
            <a:r>
              <a:rPr lang="hu-HU" dirty="0" err="1">
                <a:solidFill>
                  <a:schemeClr val="accent1"/>
                </a:solidFill>
              </a:rPr>
              <a:t>ifiu</a:t>
            </a:r>
            <a:r>
              <a:rPr lang="hu-HU" dirty="0">
                <a:solidFill>
                  <a:schemeClr val="accent1"/>
                </a:solidFill>
              </a:rPr>
              <a:t> térdel, </a:t>
            </a:r>
            <a:r>
              <a:rPr lang="hu-HU" dirty="0" err="1">
                <a:solidFill>
                  <a:schemeClr val="accent1"/>
                </a:solidFill>
              </a:rPr>
              <a:t>kezökben</a:t>
            </a:r>
            <a:r>
              <a:rPr lang="hu-HU" dirty="0">
                <a:solidFill>
                  <a:schemeClr val="accent1"/>
                </a:solidFill>
              </a:rPr>
              <a:t> a lant,”</a:t>
            </a:r>
            <a:r>
              <a:rPr lang="hu-HU" sz="1200" dirty="0">
                <a:solidFill>
                  <a:schemeClr val="accent1"/>
                </a:solidFill>
              </a:rPr>
              <a:t> </a:t>
            </a:r>
            <a:r>
              <a:rPr lang="hu-HU" sz="1200" i="1" dirty="0" smtClean="0">
                <a:solidFill>
                  <a:schemeClr val="accent1"/>
                </a:solidFill>
              </a:rPr>
              <a:t>Szondi </a:t>
            </a:r>
            <a:r>
              <a:rPr lang="hu-HU" sz="1200" i="1" dirty="0">
                <a:solidFill>
                  <a:schemeClr val="accent1"/>
                </a:solidFill>
              </a:rPr>
              <a:t>két apródja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 smtClean="0"/>
              <a:t>1851-60-ig Nagykőrösön volt tanár(magyar - latin). De költői szempontból is fontos volt ez az időszak  ugyanis ekkor írta </a:t>
            </a:r>
            <a:r>
              <a:rPr lang="hu-HU" dirty="0" smtClean="0">
                <a:solidFill>
                  <a:schemeClr val="accent1"/>
                </a:solidFill>
              </a:rPr>
              <a:t>balladáit</a:t>
            </a:r>
            <a:r>
              <a:rPr lang="hu-HU" dirty="0" smtClean="0"/>
              <a:t>. </a:t>
            </a:r>
            <a:endParaRPr lang="hu-HU" dirty="0"/>
          </a:p>
          <a:p>
            <a:r>
              <a:rPr lang="hu-HU" dirty="0" smtClean="0"/>
              <a:t>„</a:t>
            </a:r>
            <a:r>
              <a:rPr lang="es-ES" dirty="0" smtClean="0"/>
              <a:t>Este </a:t>
            </a:r>
            <a:r>
              <a:rPr lang="es-ES" dirty="0"/>
              <a:t>van, este van... a tűz sem világit,</a:t>
            </a:r>
            <a:br>
              <a:rPr lang="es-ES" dirty="0"/>
            </a:br>
            <a:r>
              <a:rPr lang="es-ES" dirty="0"/>
              <a:t>Kezdi hunyorgatni hamvas </a:t>
            </a:r>
            <a:r>
              <a:rPr lang="es-ES" dirty="0" smtClean="0"/>
              <a:t>szempilláit</a:t>
            </a:r>
            <a:r>
              <a:rPr lang="hu-HU" dirty="0"/>
              <a:t>” </a:t>
            </a:r>
            <a:r>
              <a:rPr lang="hu-HU" sz="1200" i="1" dirty="0"/>
              <a:t>Családi </a:t>
            </a:r>
            <a:r>
              <a:rPr lang="hu-HU" sz="1200" i="1" dirty="0" smtClean="0"/>
              <a:t>kör</a:t>
            </a:r>
            <a:endParaRPr lang="hu-HU" sz="2800" i="1" dirty="0" smtClean="0"/>
          </a:p>
          <a:p>
            <a:r>
              <a:rPr lang="hu-HU" dirty="0" smtClean="0"/>
              <a:t>„Ágnes asszony a patakban</a:t>
            </a:r>
            <a:br>
              <a:rPr lang="hu-HU" dirty="0" smtClean="0"/>
            </a:br>
            <a:r>
              <a:rPr lang="hu-HU" dirty="0" smtClean="0"/>
              <a:t>Fehér lepedőjét mossa” </a:t>
            </a:r>
            <a:r>
              <a:rPr lang="hu-HU" sz="1200" i="1" dirty="0"/>
              <a:t>Ágnes </a:t>
            </a:r>
            <a:r>
              <a:rPr lang="hu-HU" sz="1200" i="1" dirty="0" smtClean="0"/>
              <a:t>asszony</a:t>
            </a:r>
          </a:p>
          <a:p>
            <a:pPr marL="0" indent="0">
              <a:buNone/>
            </a:pPr>
            <a:endParaRPr lang="hu-HU" sz="1200" i="1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hu-HU" i="1" dirty="0" smtClean="0"/>
              <a:t>„ </a:t>
            </a:r>
            <a:r>
              <a:rPr lang="hu-HU" i="1" dirty="0"/>
              <a:t>Elhullt csatában a </a:t>
            </a:r>
            <a:r>
              <a:rPr lang="hu-HU" i="1" dirty="0" smtClean="0"/>
              <a:t>derék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hu-HU" i="1" dirty="0" smtClean="0"/>
              <a:t>	  No halld meg Eduárd: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hu-HU" i="1" dirty="0" smtClean="0"/>
              <a:t>Neved ki diccsel ejtené,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hu-HU" i="1" dirty="0" smtClean="0"/>
              <a:t>   Nem él oly </a:t>
            </a:r>
            <a:r>
              <a:rPr lang="hu-HU" i="1" dirty="0" err="1" smtClean="0"/>
              <a:t>velszi</a:t>
            </a:r>
            <a:r>
              <a:rPr lang="hu-HU" i="1" dirty="0"/>
              <a:t> bárd” </a:t>
            </a:r>
            <a:r>
              <a:rPr lang="hu-HU" sz="1200" i="1" dirty="0" smtClean="0"/>
              <a:t>A walesi bárdok</a:t>
            </a:r>
            <a:endParaRPr lang="hu-HU" sz="1200" i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9751" y="4477600"/>
            <a:ext cx="2351593" cy="182907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751" y="1860051"/>
            <a:ext cx="2351593" cy="206352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910" y="1393371"/>
            <a:ext cx="2133267" cy="304523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344" y="4477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26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2651036" y="381638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100" dirty="0" err="1">
                <a:solidFill>
                  <a:schemeClr val="accent6">
                    <a:lumMod val="75000"/>
                  </a:schemeClr>
                </a:solidFill>
              </a:rPr>
              <a:t>Letészem</a:t>
            </a:r>
            <a:r>
              <a:rPr lang="hu-HU" sz="3100" dirty="0">
                <a:solidFill>
                  <a:schemeClr val="accent6">
                    <a:lumMod val="75000"/>
                  </a:schemeClr>
                </a:solidFill>
              </a:rPr>
              <a:t> a lantot. Nyugodjék.</a:t>
            </a:r>
            <a:br>
              <a:rPr lang="hu-HU" sz="31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hu-HU" sz="3100" dirty="0">
                <a:solidFill>
                  <a:schemeClr val="accent6">
                    <a:lumMod val="75000"/>
                  </a:schemeClr>
                </a:solidFill>
              </a:rPr>
              <a:t>Tőlem ne várjon senki dalt.</a:t>
            </a:r>
            <a:br>
              <a:rPr lang="hu-HU" sz="31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hu-HU" sz="3100" dirty="0">
                <a:solidFill>
                  <a:schemeClr val="accent6">
                    <a:lumMod val="75000"/>
                  </a:schemeClr>
                </a:solidFill>
              </a:rPr>
              <a:t>Nem az vagyok, ki voltam egykor,</a:t>
            </a:r>
            <a:br>
              <a:rPr lang="hu-HU" sz="31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hu-HU" sz="3100" dirty="0" smtClean="0">
                <a:solidFill>
                  <a:schemeClr val="accent6">
                    <a:lumMod val="75000"/>
                  </a:schemeClr>
                </a:solidFill>
              </a:rPr>
              <a:t>				Belőlem </a:t>
            </a:r>
            <a:r>
              <a:rPr lang="hu-HU" sz="3100" dirty="0">
                <a:solidFill>
                  <a:schemeClr val="accent6">
                    <a:lumMod val="75000"/>
                  </a:schemeClr>
                </a:solidFill>
              </a:rPr>
              <a:t>a jobb rész kihalt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sz="1300" i="1" dirty="0" smtClean="0">
                <a:solidFill>
                  <a:schemeClr val="accent6">
                    <a:lumMod val="75000"/>
                  </a:schemeClr>
                </a:solidFill>
              </a:rPr>
              <a:t>LETÉSZEM </a:t>
            </a:r>
            <a:r>
              <a:rPr lang="hu-HU" sz="1300" i="1" dirty="0">
                <a:solidFill>
                  <a:schemeClr val="accent6">
                    <a:lumMod val="75000"/>
                  </a:schemeClr>
                </a:solidFill>
              </a:rPr>
              <a:t>A LANTOT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 smtClean="0"/>
              <a:t>Később a Kisfaludy társaság igazgatója, a Magyar Tudományos Akadémia titkára majd főtitkára lett .</a:t>
            </a:r>
          </a:p>
          <a:p>
            <a:endParaRPr lang="hu-HU" dirty="0"/>
          </a:p>
          <a:p>
            <a:r>
              <a:rPr lang="hu-HU" dirty="0" smtClean="0"/>
              <a:t>Leánya Juliska halála miatt lelki fájdalmában egy évtizedig nem írt verseket!</a:t>
            </a:r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/>
              <a:t>1877 nyarán a Margit sziget fái alatt töltötte idejének nagy részét a Kapcsos Könyvével, amelybe megírta az Őszikéket (öregköri verseket</a:t>
            </a:r>
            <a:r>
              <a:rPr lang="hu-HU" dirty="0" smtClean="0"/>
              <a:t>).</a:t>
            </a:r>
            <a:endParaRPr lang="hu-HU" dirty="0"/>
          </a:p>
          <a:p>
            <a:endParaRPr lang="hu-HU" dirty="0"/>
          </a:p>
          <a:p>
            <a:r>
              <a:rPr lang="hu-HU" dirty="0"/>
              <a:t>Befejezte a Toldi trilógia utolsó részét és a Toldi </a:t>
            </a:r>
            <a:r>
              <a:rPr lang="hu-HU" dirty="0" smtClean="0"/>
              <a:t>szerelmét.</a:t>
            </a:r>
            <a:endParaRPr lang="hu-HU" dirty="0"/>
          </a:p>
          <a:p>
            <a:pPr marL="0" indent="0">
              <a:buNone/>
            </a:pPr>
            <a:endParaRPr lang="hu-HU" dirty="0" smtClean="0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932105" y="2545969"/>
            <a:ext cx="1219200" cy="190500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305" y="3180373"/>
            <a:ext cx="1747157" cy="272265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462" y="4884700"/>
            <a:ext cx="2220686" cy="144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5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253</TotalTime>
  <Words>275</Words>
  <Application>Microsoft Office PowerPoint</Application>
  <PresentationFormat>Egyéni</PresentationFormat>
  <Paragraphs>71</Paragraphs>
  <Slides>10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1" baseType="lpstr">
      <vt:lpstr>Szálak</vt:lpstr>
      <vt:lpstr>Arany János élete és munkássága</vt:lpstr>
      <vt:lpstr>Arany János</vt:lpstr>
      <vt:lpstr>„Híre pora sincsen már az öreg háznak, Honnan elindultam földi utazásnak,” AZ "ÖREG" HÁZRÓL</vt:lpstr>
      <vt:lpstr>PowerPoint bemutató</vt:lpstr>
      <vt:lpstr>PowerPoint bemutató</vt:lpstr>
      <vt:lpstr>„Zavarva lelkem, mint a bomlott cimbalom; Örűl a szívem és mégis sajog belé, Hányja veti a hab: mért e nagy jutalom? Petőfit barátul mégsem érdemelé.” Válasz Petőfinek</vt:lpstr>
      <vt:lpstr>„Nem kerestek engemet kötéllel; Zászló alá magam csaptam én fel: Szülőanyám, te szép Magyarország, Hogyne lennék holtig igaz hozzád!” </vt:lpstr>
      <vt:lpstr>„Két ifiu térdel, kezökben a lant,” Szondi két apródja</vt:lpstr>
      <vt:lpstr>Letészem a lantot. Nyugodjék. Tőlem ne várjon senki dalt. Nem az vagyok, ki voltam egykor,     Belőlem a jobb rész kihalt.  LETÉSZEM A LANTOT</vt:lpstr>
      <vt:lpstr>Most, ha adná is már, késő: Egy nyugalom vár, a végső: Mert hogy’ szálljon, Bár kalitja már kinyitva, Rab madár is, szegett szárnyon? Epilógus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Arany János</dc:title>
  <dc:creator>User</dc:creator>
  <cp:lastModifiedBy>User</cp:lastModifiedBy>
  <cp:revision>30</cp:revision>
  <dcterms:created xsi:type="dcterms:W3CDTF">2017-02-21T14:54:08Z</dcterms:created>
  <dcterms:modified xsi:type="dcterms:W3CDTF">2017-02-27T07:06:33Z</dcterms:modified>
</cp:coreProperties>
</file>